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PRAHARI — an AI-powered ecosystem for Indian defence aspirants: adaptive exam prep, a full SSB suite with AI + ex-officer evaluation, fitness, mentorship and community. Replace [Your Name] / team before submitting.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✓ = strong, ~ = partial, ✗ = absent. The defensible edge is human-verified AI + full funnel + community.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Ask: ₹1.5 Cr seed + non-monetary support. Revenue is illustrative; keep the detailed model in the Financials template annexure.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Closing — replace contact placeholders. Thank the panel.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Team slide with placeholders — insert real founders and advisor names/credentials. The ex-officer advisory network is a core moat.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Problem: access + affordability + a brutally narrow SSB funnel. Replace indicative stat with a cited figure where possible.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Solution: end-to-end funnel with human-verified AI as the differentiator. Right side is a stylised app mockup — swap in a real screenshot of the prototype if available.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Three-step flow from onboarding to selection. The adaptive engine + instant AI SSB evaluation are the wow moments in a demo.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Market: real tailwinds (digital penetration, AI, Agnipath). Numbers are top-down and clearly flagged as indicative.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 revenue streams: subscriptions (recurring), marketplace commission (scalable), add-ons (expansion).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Roadmap: honest current stage (prototype) through to category leadership. Keep metrics defensible in Q&amp;A.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 biggest risks, each with a concrete mitigation already in motion. Officer-verified AI is both the moat and the risk-mitigant.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1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1.png"/><Relationship Id="rId3" Type="http://schemas.openxmlformats.org/officeDocument/2006/relationships/image" Target="../media/image-11-3.png"/><Relationship Id="rId4" Type="http://schemas.openxmlformats.org/officeDocument/2006/relationships/image" Target="../media/image-11-1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1.png"/><Relationship Id="rId3" Type="http://schemas.openxmlformats.org/officeDocument/2006/relationships/image" Target="../media/image-2-1.png"/><Relationship Id="rId4" Type="http://schemas.openxmlformats.org/officeDocument/2006/relationships/image" Target="../media/image-2-1.png"/><Relationship Id="rId5" Type="http://schemas.openxmlformats.org/officeDocument/2006/relationships/image" Target="../media/image-2-1.png"/><Relationship Id="rId6" Type="http://schemas.openxmlformats.org/officeDocument/2006/relationships/image" Target="../media/image-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1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1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1.png"/><Relationship Id="rId3" Type="http://schemas.openxmlformats.org/officeDocument/2006/relationships/image" Target="../media/image-6-3.png"/><Relationship Id="rId4" Type="http://schemas.openxmlformats.org/officeDocument/2006/relationships/image" Target="../media/image-6-3.png"/><Relationship Id="rId5" Type="http://schemas.openxmlformats.org/officeDocument/2006/relationships/image" Target="../media/image-6-3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057400"/>
            <a:ext cx="1218895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spc="300" kern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PRAHARI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0" y="3127248"/>
            <a:ext cx="121889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EAD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India's AI-Powered Defence Career Ecosystem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1828800" y="3675888"/>
            <a:ext cx="85313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4D6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exam prep to SSB to selection — the complete digital platform for defence aspirants.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351276" y="4434840"/>
            <a:ext cx="5486400" cy="566928"/>
          </a:xfrm>
          <a:prstGeom prst="roundRect">
            <a:avLst>
              <a:gd name="adj" fmla="val 50000"/>
            </a:avLst>
          </a:prstGeom>
          <a:solidFill>
            <a:srgbClr val="FFFFFF">
              <a:alpha val="18000"/>
            </a:srgbClr>
          </a:solidFill>
          <a:ln w="12700">
            <a:solidFill>
              <a:srgbClr val="FFFFFF">
                <a:alpha val="45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351276" y="4434840"/>
            <a:ext cx="5486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&amp; CEO  ·  [Your Name]      ·      [Co-founder / Team]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0" y="5138928"/>
            <a:ext cx="121889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0D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Incubated at / College E-Cell (if applicable)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0" y="6263640"/>
            <a:ext cx="121889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D8C8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Prototype live  ·  Submitted to the Vande Bharatam Initiative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ADITYA\Desktop\viet\pitch_deck\assets\m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10896"/>
            <a:ext cx="292608" cy="29260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32688" y="301752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VANDE BHARATAM</a:t>
            </a:r>
            <a:endParaRPr lang="en-US" sz="1100" dirty="0"/>
          </a:p>
        </p:txBody>
      </p:sp>
      <p:pic>
        <p:nvPicPr>
          <p:cNvPr id="4" name="Image 1" descr="C:\Users\ADITYA\Desktop\viet\pitch_deck\assets\mark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841248"/>
            <a:ext cx="310896" cy="31089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005840" y="749808"/>
            <a:ext cx="106344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Competition &amp; Your Advantage</a:t>
            </a:r>
            <a:endParaRPr lang="en-US" sz="30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691640"/>
          <a:ext cx="11091672" cy="914400"/>
        </p:xfrm>
        <a:graphic>
          <a:graphicData uri="http://schemas.openxmlformats.org/drawingml/2006/table">
            <a:tbl>
              <a:tblPr/>
              <a:tblGrid>
                <a:gridCol w="3383280"/>
                <a:gridCol w="1481328"/>
                <a:gridCol w="1481328"/>
                <a:gridCol w="1481328"/>
                <a:gridCol w="1481328"/>
                <a:gridCol w="1481328"/>
              </a:tblGrid>
              <a:tr h="4754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2323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Capability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PRAHARI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2F9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2323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SSBCrack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2323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Exams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2323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Physics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2323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Wallah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2323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AI-SSB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2323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apps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2323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Offline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2323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academies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6F3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2323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SSB evaluation (TAT/WAT/SRT)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1E9E6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9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C99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C99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1E9E6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2323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Human ex-officer review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1E9E6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9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C99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1E9E6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2323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End-to-end (written + SSB + fitness)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1E9E6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9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C99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C99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C99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2323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Adaptive AI learning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1E9E6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9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1E9E6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2323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Affordable + vernacular reach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1E9E6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9F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C99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1E9E6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C99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E1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7" name="Image 2" descr="C:\Users\ADITYA\Desktop\viet\pitch_deck\assets\grad_wide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548640" y="4892040"/>
            <a:ext cx="11091672" cy="1280160"/>
          </a:xfrm>
          <a:prstGeom prst="rect">
            <a:avLst/>
          </a:prstGeom>
        </p:spPr>
      </p:pic>
      <p:sp>
        <p:nvSpPr>
          <p:cNvPr id="8" name="Text 2"/>
          <p:cNvSpPr/>
          <p:nvPr/>
        </p:nvSpPr>
        <p:spPr>
          <a:xfrm>
            <a:off x="914400" y="50749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F0E3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ADVANTAGE</a:t>
            </a:r>
            <a:endParaRPr lang="en-US" sz="1250" dirty="0"/>
          </a:p>
        </p:txBody>
      </p:sp>
      <p:sp>
        <p:nvSpPr>
          <p:cNvPr id="9" name="Text 3"/>
          <p:cNvSpPr/>
          <p:nvPr/>
        </p:nvSpPr>
        <p:spPr>
          <a:xfrm>
            <a:off x="914400" y="5413248"/>
            <a:ext cx="10360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 ex-officer review layered on AI, a full aspirant-to-selection funnel, longitudinal OLQ data, and a community incumbents can't quickly copy.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ADITYA\Desktop\viet\pitch_deck\assets\m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10896"/>
            <a:ext cx="292608" cy="29260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32688" y="301752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VANDE BHARATAM</a:t>
            </a:r>
            <a:endParaRPr lang="en-US" sz="1100" dirty="0"/>
          </a:p>
        </p:txBody>
      </p:sp>
      <p:pic>
        <p:nvPicPr>
          <p:cNvPr id="4" name="Image 1" descr="C:\Users\ADITYA\Desktop\viet\pitch_deck\assets\mark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841248"/>
            <a:ext cx="310896" cy="31089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005840" y="749808"/>
            <a:ext cx="106344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Financials &amp; The Ask</a:t>
            </a:r>
            <a:endParaRPr lang="en-US" sz="3000" dirty="0"/>
          </a:p>
        </p:txBody>
      </p:sp>
      <p:pic>
        <p:nvPicPr>
          <p:cNvPr id="6" name="Image 2" descr="C:\Users\ADITYA\Desktop\viet\pitch_deck\assets\grad_portrait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548640" y="1737360"/>
            <a:ext cx="4572000" cy="4160520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960120" y="205740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0E3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WANT TO RAISE</a:t>
            </a:r>
            <a:endParaRPr lang="en-US" sz="1300" dirty="0"/>
          </a:p>
        </p:txBody>
      </p:sp>
      <p:sp>
        <p:nvSpPr>
          <p:cNvPr id="8" name="Text 3"/>
          <p:cNvSpPr/>
          <p:nvPr/>
        </p:nvSpPr>
        <p:spPr>
          <a:xfrm>
            <a:off x="960120" y="2395728"/>
            <a:ext cx="3749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₹1.5 Cr</a:t>
            </a:r>
            <a:endParaRPr lang="en-US" sz="4600" dirty="0"/>
          </a:p>
        </p:txBody>
      </p:sp>
      <p:sp>
        <p:nvSpPr>
          <p:cNvPr id="9" name="Text 4"/>
          <p:cNvSpPr/>
          <p:nvPr/>
        </p:nvSpPr>
        <p:spPr>
          <a:xfrm>
            <a:off x="960120" y="3218688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EFE3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Seed round · 18-month runway</a:t>
            </a:r>
            <a:endParaRPr lang="en-US" sz="1250" dirty="0"/>
          </a:p>
        </p:txBody>
      </p:sp>
      <p:sp>
        <p:nvSpPr>
          <p:cNvPr id="10" name="Text 5"/>
          <p:cNvSpPr/>
          <p:nvPr/>
        </p:nvSpPr>
        <p:spPr>
          <a:xfrm>
            <a:off x="960120" y="365760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F0E3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OF FUNDS</a:t>
            </a:r>
            <a:endParaRPr lang="en-US" sz="1250" dirty="0"/>
          </a:p>
        </p:txBody>
      </p:sp>
      <p:sp>
        <p:nvSpPr>
          <p:cNvPr id="11" name="Text 6"/>
          <p:cNvSpPr/>
          <p:nvPr/>
        </p:nvSpPr>
        <p:spPr>
          <a:xfrm>
            <a:off x="960120" y="40233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   </a:t>
            </a:r>
            <a:pPr indent="0" marL="0">
              <a:buNone/>
            </a:pPr>
            <a:r>
              <a:rPr lang="en-US" sz="1350" dirty="0">
                <a:solidFill>
                  <a:srgbClr val="F1E7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Product / Tech &amp; AI</a:t>
            </a:r>
            <a:endParaRPr lang="en-US" sz="1350" dirty="0"/>
          </a:p>
        </p:txBody>
      </p:sp>
      <p:sp>
        <p:nvSpPr>
          <p:cNvPr id="12" name="Text 7"/>
          <p:cNvSpPr/>
          <p:nvPr/>
        </p:nvSpPr>
        <p:spPr>
          <a:xfrm>
            <a:off x="960120" y="4425696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   </a:t>
            </a:r>
            <a:pPr indent="0" marL="0">
              <a:buNone/>
            </a:pPr>
            <a:r>
              <a:rPr lang="en-US" sz="1350" dirty="0">
                <a:solidFill>
                  <a:srgbClr val="F1E7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Content &amp; faculty</a:t>
            </a:r>
            <a:endParaRPr lang="en-US" sz="1350" dirty="0"/>
          </a:p>
        </p:txBody>
      </p:sp>
      <p:sp>
        <p:nvSpPr>
          <p:cNvPr id="13" name="Text 8"/>
          <p:cNvSpPr/>
          <p:nvPr/>
        </p:nvSpPr>
        <p:spPr>
          <a:xfrm>
            <a:off x="960120" y="4828032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20%   </a:t>
            </a:r>
            <a:pPr indent="0" marL="0">
              <a:buNone/>
            </a:pPr>
            <a:r>
              <a:rPr lang="en-US" sz="1350" dirty="0">
                <a:solidFill>
                  <a:srgbClr val="F1E7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Marketing / GTM</a:t>
            </a:r>
            <a:endParaRPr lang="en-US" sz="1350" dirty="0"/>
          </a:p>
        </p:txBody>
      </p:sp>
      <p:sp>
        <p:nvSpPr>
          <p:cNvPr id="14" name="Text 9"/>
          <p:cNvSpPr/>
          <p:nvPr/>
        </p:nvSpPr>
        <p:spPr>
          <a:xfrm>
            <a:off x="960120" y="5230368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   </a:t>
            </a:r>
            <a:pPr indent="0" marL="0">
              <a:buNone/>
            </a:pPr>
            <a:r>
              <a:rPr lang="en-US" sz="1350" dirty="0">
                <a:solidFill>
                  <a:srgbClr val="F1E7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Team / Operations</a:t>
            </a:r>
            <a:endParaRPr lang="en-US" sz="1350" dirty="0"/>
          </a:p>
        </p:txBody>
      </p:sp>
      <p:sp>
        <p:nvSpPr>
          <p:cNvPr id="15" name="Text 10"/>
          <p:cNvSpPr/>
          <p:nvPr/>
        </p:nvSpPr>
        <p:spPr>
          <a:xfrm>
            <a:off x="5486400" y="1783080"/>
            <a:ext cx="5943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100" kern="0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3-YEAR REVENUE SNAPSHOT</a:t>
            </a:r>
            <a:endParaRPr lang="en-US" sz="1250" dirty="0"/>
          </a:p>
        </p:txBody>
      </p:sp>
      <p:sp>
        <p:nvSpPr>
          <p:cNvPr id="16" name="Shape 11"/>
          <p:cNvSpPr/>
          <p:nvPr/>
        </p:nvSpPr>
        <p:spPr>
          <a:xfrm>
            <a:off x="5486400" y="2148840"/>
            <a:ext cx="1874520" cy="1234440"/>
          </a:xfrm>
          <a:prstGeom prst="roundRect">
            <a:avLst>
              <a:gd name="adj" fmla="val 7407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17" name="Text 12"/>
          <p:cNvSpPr/>
          <p:nvPr/>
        </p:nvSpPr>
        <p:spPr>
          <a:xfrm>
            <a:off x="5486400" y="228600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</a:t>
            </a:r>
            <a:endParaRPr lang="en-US" sz="1250" dirty="0"/>
          </a:p>
        </p:txBody>
      </p:sp>
      <p:sp>
        <p:nvSpPr>
          <p:cNvPr id="18" name="Text 13"/>
          <p:cNvSpPr/>
          <p:nvPr/>
        </p:nvSpPr>
        <p:spPr>
          <a:xfrm>
            <a:off x="5486400" y="2606040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₹0.4 Cr</a:t>
            </a:r>
            <a:endParaRPr lang="en-US" sz="2200" dirty="0"/>
          </a:p>
        </p:txBody>
      </p:sp>
      <p:sp>
        <p:nvSpPr>
          <p:cNvPr id="19" name="Shape 14"/>
          <p:cNvSpPr/>
          <p:nvPr/>
        </p:nvSpPr>
        <p:spPr>
          <a:xfrm>
            <a:off x="7589520" y="2148840"/>
            <a:ext cx="1874520" cy="1234440"/>
          </a:xfrm>
          <a:prstGeom prst="roundRect">
            <a:avLst>
              <a:gd name="adj" fmla="val 7407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20" name="Text 15"/>
          <p:cNvSpPr/>
          <p:nvPr/>
        </p:nvSpPr>
        <p:spPr>
          <a:xfrm>
            <a:off x="7589520" y="228600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2</a:t>
            </a:r>
            <a:endParaRPr lang="en-US" sz="1250" dirty="0"/>
          </a:p>
        </p:txBody>
      </p:sp>
      <p:sp>
        <p:nvSpPr>
          <p:cNvPr id="21" name="Text 16"/>
          <p:cNvSpPr/>
          <p:nvPr/>
        </p:nvSpPr>
        <p:spPr>
          <a:xfrm>
            <a:off x="7589520" y="2606040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₹2.5 Cr</a:t>
            </a:r>
            <a:endParaRPr lang="en-US" sz="2200" dirty="0"/>
          </a:p>
        </p:txBody>
      </p:sp>
      <p:sp>
        <p:nvSpPr>
          <p:cNvPr id="22" name="Shape 17"/>
          <p:cNvSpPr/>
          <p:nvPr/>
        </p:nvSpPr>
        <p:spPr>
          <a:xfrm>
            <a:off x="9692640" y="2148840"/>
            <a:ext cx="1874520" cy="1234440"/>
          </a:xfrm>
          <a:prstGeom prst="roundRect">
            <a:avLst>
              <a:gd name="adj" fmla="val 7407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23" name="Text 18"/>
          <p:cNvSpPr/>
          <p:nvPr/>
        </p:nvSpPr>
        <p:spPr>
          <a:xfrm>
            <a:off x="9692640" y="228600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</a:t>
            </a:r>
            <a:endParaRPr lang="en-US" sz="1250" dirty="0"/>
          </a:p>
        </p:txBody>
      </p:sp>
      <p:sp>
        <p:nvSpPr>
          <p:cNvPr id="24" name="Text 19"/>
          <p:cNvSpPr/>
          <p:nvPr/>
        </p:nvSpPr>
        <p:spPr>
          <a:xfrm>
            <a:off x="9692640" y="2606040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₹9 Cr</a:t>
            </a:r>
            <a:endParaRPr lang="en-US" sz="2200" dirty="0"/>
          </a:p>
        </p:txBody>
      </p:sp>
      <p:sp>
        <p:nvSpPr>
          <p:cNvPr id="25" name="Text 20"/>
          <p:cNvSpPr/>
          <p:nvPr/>
        </p:nvSpPr>
        <p:spPr>
          <a:xfrm>
            <a:off x="5486400" y="3456432"/>
            <a:ext cx="6080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Illustrative trajectory — full model in the Financials annexure.</a:t>
            </a:r>
            <a:endParaRPr lang="en-US" sz="1050" dirty="0"/>
          </a:p>
        </p:txBody>
      </p:sp>
      <p:sp>
        <p:nvSpPr>
          <p:cNvPr id="26" name="Shape 21"/>
          <p:cNvSpPr/>
          <p:nvPr/>
        </p:nvSpPr>
        <p:spPr>
          <a:xfrm>
            <a:off x="5486400" y="3977640"/>
            <a:ext cx="6080760" cy="1828800"/>
          </a:xfrm>
          <a:prstGeom prst="roundRect">
            <a:avLst>
              <a:gd name="adj" fmla="val 5000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pic>
        <p:nvPicPr>
          <p:cNvPr id="27" name="Image 3" descr="C:\Users\ADITYA\Desktop\viet\pitch_deck\assets\mark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0720" y="4206240"/>
            <a:ext cx="457200" cy="457200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6400800" y="4206240"/>
            <a:ext cx="4892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we'd like from Vande Bharatam</a:t>
            </a:r>
            <a:endParaRPr lang="en-US" sz="1550" dirty="0"/>
          </a:p>
        </p:txBody>
      </p:sp>
      <p:sp>
        <p:nvSpPr>
          <p:cNvPr id="29" name="Text 23"/>
          <p:cNvSpPr/>
          <p:nvPr/>
        </p:nvSpPr>
        <p:spPr>
          <a:xfrm>
            <a:off x="5760720" y="4754880"/>
            <a:ext cx="5532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Mentorship on scaling edtech, introductions across the defence &amp; academic ecosystem, and pilot access to schools / NCC units — to unlock our first 50K users.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148840"/>
            <a:ext cx="1218895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spc="300" kern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PRAHARI</a:t>
            </a:r>
            <a:endParaRPr lang="en-US" sz="4600" dirty="0"/>
          </a:p>
        </p:txBody>
      </p:sp>
      <p:sp>
        <p:nvSpPr>
          <p:cNvPr id="3" name="Text 1"/>
          <p:cNvSpPr/>
          <p:nvPr/>
        </p:nvSpPr>
        <p:spPr>
          <a:xfrm>
            <a:off x="0" y="3063240"/>
            <a:ext cx="121889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EAD9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Guarding the dream of every future officer.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0" y="4114800"/>
            <a:ext cx="121889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1E7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[your-email@domain.com]   ·   [phone]   ·   [website]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0" y="6126480"/>
            <a:ext cx="121889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D8C8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 — Vande Bharatam.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ADITYA\Desktop\viet\pitch_deck\assets\m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10896"/>
            <a:ext cx="292608" cy="29260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32688" y="301752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VANDE BHARATAM</a:t>
            </a:r>
            <a:endParaRPr lang="en-US" sz="1100" dirty="0"/>
          </a:p>
        </p:txBody>
      </p:sp>
      <p:pic>
        <p:nvPicPr>
          <p:cNvPr id="4" name="Image 1" descr="C:\Users\ADITYA\Desktop\viet\pitch_deck\assets\mark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841248"/>
            <a:ext cx="310896" cy="31089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005840" y="749808"/>
            <a:ext cx="106344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Team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600200"/>
            <a:ext cx="3429000" cy="2651760"/>
          </a:xfrm>
          <a:prstGeom prst="roundRect">
            <a:avLst>
              <a:gd name="adj" fmla="val 3448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pic>
        <p:nvPicPr>
          <p:cNvPr id="7" name="Image 2" descr="C:\Users\ADITYA\Desktop\viet\pitch_deck\assets\mark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5940" y="1920240"/>
            <a:ext cx="914400" cy="914400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1805940" y="192024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</a:t>
            </a:r>
            <a:endParaRPr lang="en-US" sz="2600" dirty="0"/>
          </a:p>
        </p:txBody>
      </p:sp>
      <p:sp>
        <p:nvSpPr>
          <p:cNvPr id="9" name="Text 4"/>
          <p:cNvSpPr/>
          <p:nvPr/>
        </p:nvSpPr>
        <p:spPr>
          <a:xfrm>
            <a:off x="777240" y="2926080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[Your Name]</a:t>
            </a:r>
            <a:endParaRPr lang="en-US" sz="1700" dirty="0"/>
          </a:p>
        </p:txBody>
      </p:sp>
      <p:sp>
        <p:nvSpPr>
          <p:cNvPr id="10" name="Text 5"/>
          <p:cNvSpPr/>
          <p:nvPr/>
        </p:nvSpPr>
        <p:spPr>
          <a:xfrm>
            <a:off x="777240" y="3227832"/>
            <a:ext cx="2971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&amp; CEO</a:t>
            </a:r>
            <a:endParaRPr lang="en-US" sz="1250" dirty="0"/>
          </a:p>
        </p:txBody>
      </p:sp>
      <p:sp>
        <p:nvSpPr>
          <p:cNvPr id="11" name="Text 6"/>
          <p:cNvSpPr/>
          <p:nvPr/>
        </p:nvSpPr>
        <p:spPr>
          <a:xfrm>
            <a:off x="914400" y="3538728"/>
            <a:ext cx="2788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Defence-aspirant insight &amp; product vision</a:t>
            </a:r>
            <a:endParaRPr lang="en-US" sz="11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Owns strategy, GTM &amp; fundraising</a:t>
            </a:r>
            <a:endParaRPr lang="en-US" sz="1150" dirty="0"/>
          </a:p>
        </p:txBody>
      </p:sp>
      <p:sp>
        <p:nvSpPr>
          <p:cNvPr id="12" name="Shape 7"/>
          <p:cNvSpPr/>
          <p:nvPr/>
        </p:nvSpPr>
        <p:spPr>
          <a:xfrm>
            <a:off x="4297680" y="1600200"/>
            <a:ext cx="3429000" cy="2651760"/>
          </a:xfrm>
          <a:prstGeom prst="roundRect">
            <a:avLst>
              <a:gd name="adj" fmla="val 3448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pic>
        <p:nvPicPr>
          <p:cNvPr id="13" name="Image 3" descr="C:\Users\ADITYA\Desktop\viet\pitch_deck\assets\mark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4980" y="1920240"/>
            <a:ext cx="914400" cy="91440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5554980" y="192024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CF</a:t>
            </a:r>
            <a:endParaRPr lang="en-US" sz="2600" dirty="0"/>
          </a:p>
        </p:txBody>
      </p:sp>
      <p:sp>
        <p:nvSpPr>
          <p:cNvPr id="15" name="Text 9"/>
          <p:cNvSpPr/>
          <p:nvPr/>
        </p:nvSpPr>
        <p:spPr>
          <a:xfrm>
            <a:off x="4526280" y="2926080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[Co-founder 2]</a:t>
            </a:r>
            <a:endParaRPr lang="en-US" sz="1700" dirty="0"/>
          </a:p>
        </p:txBody>
      </p:sp>
      <p:sp>
        <p:nvSpPr>
          <p:cNvPr id="16" name="Text 10"/>
          <p:cNvSpPr/>
          <p:nvPr/>
        </p:nvSpPr>
        <p:spPr>
          <a:xfrm>
            <a:off x="4526280" y="3227832"/>
            <a:ext cx="2971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CTO &amp; Co-founder</a:t>
            </a:r>
            <a:endParaRPr lang="en-US" sz="1250" dirty="0"/>
          </a:p>
        </p:txBody>
      </p:sp>
      <p:sp>
        <p:nvSpPr>
          <p:cNvPr id="17" name="Text 11"/>
          <p:cNvSpPr/>
          <p:nvPr/>
        </p:nvSpPr>
        <p:spPr>
          <a:xfrm>
            <a:off x="4663440" y="3538728"/>
            <a:ext cx="2788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Leads Flutter / FastAPI build</a:t>
            </a:r>
            <a:endParaRPr lang="en-US" sz="11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evaluation &amp; adaptive engine</a:t>
            </a:r>
            <a:endParaRPr lang="en-US" sz="1150" dirty="0"/>
          </a:p>
        </p:txBody>
      </p:sp>
      <p:sp>
        <p:nvSpPr>
          <p:cNvPr id="18" name="Shape 12"/>
          <p:cNvSpPr/>
          <p:nvPr/>
        </p:nvSpPr>
        <p:spPr>
          <a:xfrm>
            <a:off x="8046720" y="1600200"/>
            <a:ext cx="3429000" cy="2651760"/>
          </a:xfrm>
          <a:prstGeom prst="roundRect">
            <a:avLst>
              <a:gd name="adj" fmla="val 3448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pic>
        <p:nvPicPr>
          <p:cNvPr id="19" name="Image 4" descr="C:\Users\ADITYA\Desktop\viet\pitch_deck\assets\mark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4020" y="1920240"/>
            <a:ext cx="914400" cy="91440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9304020" y="192024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CF</a:t>
            </a:r>
            <a:endParaRPr lang="en-US" sz="2600" dirty="0"/>
          </a:p>
        </p:txBody>
      </p:sp>
      <p:sp>
        <p:nvSpPr>
          <p:cNvPr id="21" name="Text 14"/>
          <p:cNvSpPr/>
          <p:nvPr/>
        </p:nvSpPr>
        <p:spPr>
          <a:xfrm>
            <a:off x="8275320" y="2926080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[Co-founder 3]</a:t>
            </a:r>
            <a:endParaRPr lang="en-US" sz="1700" dirty="0"/>
          </a:p>
        </p:txBody>
      </p:sp>
      <p:sp>
        <p:nvSpPr>
          <p:cNvPr id="22" name="Text 15"/>
          <p:cNvSpPr/>
          <p:nvPr/>
        </p:nvSpPr>
        <p:spPr>
          <a:xfrm>
            <a:off x="8275320" y="3227832"/>
            <a:ext cx="2971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of Content</a:t>
            </a:r>
            <a:endParaRPr lang="en-US" sz="1250" dirty="0"/>
          </a:p>
        </p:txBody>
      </p:sp>
      <p:sp>
        <p:nvSpPr>
          <p:cNvPr id="23" name="Text 16"/>
          <p:cNvSpPr/>
          <p:nvPr/>
        </p:nvSpPr>
        <p:spPr>
          <a:xfrm>
            <a:off x="8412480" y="3538728"/>
            <a:ext cx="2788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Ex-defence / academic background</a:t>
            </a:r>
            <a:endParaRPr lang="en-US" sz="1150" dirty="0"/>
          </a:p>
          <a:p>
            <a:pPr algn="l" marL="152400" indent="-1524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Curates exam &amp; SSB material</a:t>
            </a:r>
            <a:endParaRPr lang="en-US" sz="1150" dirty="0"/>
          </a:p>
        </p:txBody>
      </p:sp>
      <p:pic>
        <p:nvPicPr>
          <p:cNvPr id="24" name="Image 5" descr="C:\Users\ADITYA\Desktop\viet\pitch_deck\assets\grad_wide.png">    </p:cNvPr>
          <p:cNvPicPr>
            <a:picLocks noChangeAspect="1"/>
          </p:cNvPicPr>
          <p:nvPr/>
        </p:nvPicPr>
        <p:blipFill>
          <a:blip r:embed="rId6"/>
          <a:srcRect l="0" r="0" t="0" b="0"/>
          <a:stretch/>
        </p:blipFill>
        <p:spPr>
          <a:xfrm>
            <a:off x="548640" y="4526280"/>
            <a:ext cx="11091672" cy="1234440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1005840" y="472744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ADVISORS &amp; MENTORS</a:t>
            </a:r>
            <a:endParaRPr lang="en-US" sz="1300" dirty="0"/>
          </a:p>
        </p:txBody>
      </p:sp>
      <p:sp>
        <p:nvSpPr>
          <p:cNvPr id="26" name="Text 18"/>
          <p:cNvSpPr/>
          <p:nvPr/>
        </p:nvSpPr>
        <p:spPr>
          <a:xfrm>
            <a:off x="1005840" y="5056632"/>
            <a:ext cx="101772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1E7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 ex-SSB officers — GTO, Interviewing Officer &amp; Psychologist — advise our assessment rubrics and review flagged candidate answers. [Add names &amp; credentials]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ADITYA\Desktop\viet\pitch_deck\assets\m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10896"/>
            <a:ext cx="292608" cy="29260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32688" y="301752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VANDE BHARATAM</a:t>
            </a:r>
            <a:endParaRPr lang="en-US" sz="1100" dirty="0"/>
          </a:p>
        </p:txBody>
      </p:sp>
      <p:pic>
        <p:nvPicPr>
          <p:cNvPr id="4" name="Image 1" descr="C:\Users\ADITYA\Desktop\viet\pitch_deck\assets\mark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841248"/>
            <a:ext cx="310896" cy="31089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005840" y="749808"/>
            <a:ext cx="106344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Problem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691640"/>
            <a:ext cx="6126480" cy="1234440"/>
          </a:xfrm>
          <a:prstGeom prst="roundRect">
            <a:avLst>
              <a:gd name="adj" fmla="val 7407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7" name="Shape 3"/>
          <p:cNvSpPr/>
          <p:nvPr/>
        </p:nvSpPr>
        <p:spPr>
          <a:xfrm>
            <a:off x="868680" y="2116836"/>
            <a:ext cx="384048" cy="384048"/>
          </a:xfrm>
          <a:prstGeom prst="ellipse">
            <a:avLst/>
          </a:prstGeom>
          <a:solidFill>
            <a:srgbClr val="7B2F9E"/>
          </a:solidFill>
          <a:ln/>
        </p:spPr>
      </p:sp>
      <p:sp>
        <p:nvSpPr>
          <p:cNvPr id="8" name="Text 4"/>
          <p:cNvSpPr/>
          <p:nvPr/>
        </p:nvSpPr>
        <p:spPr>
          <a:xfrm>
            <a:off x="868680" y="21168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9" name="Text 5"/>
          <p:cNvSpPr/>
          <p:nvPr/>
        </p:nvSpPr>
        <p:spPr>
          <a:xfrm>
            <a:off x="1508760" y="1801368"/>
            <a:ext cx="4937760" cy="1014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defence coaching is expensive, offline, and concentrated in a few cities — most aspirants simply can't access it.</a:t>
            </a:r>
            <a:endParaRPr lang="en-US" sz="1450" dirty="0"/>
          </a:p>
        </p:txBody>
      </p:sp>
      <p:sp>
        <p:nvSpPr>
          <p:cNvPr id="10" name="Shape 6"/>
          <p:cNvSpPr/>
          <p:nvPr/>
        </p:nvSpPr>
        <p:spPr>
          <a:xfrm>
            <a:off x="548640" y="3182112"/>
            <a:ext cx="6126480" cy="1234440"/>
          </a:xfrm>
          <a:prstGeom prst="roundRect">
            <a:avLst>
              <a:gd name="adj" fmla="val 7407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868680" y="3607308"/>
            <a:ext cx="384048" cy="384048"/>
          </a:xfrm>
          <a:prstGeom prst="ellipse">
            <a:avLst/>
          </a:prstGeom>
          <a:solidFill>
            <a:srgbClr val="7B2F9E"/>
          </a:solidFill>
          <a:ln/>
        </p:spPr>
      </p:sp>
      <p:sp>
        <p:nvSpPr>
          <p:cNvPr id="12" name="Text 8"/>
          <p:cNvSpPr/>
          <p:nvPr/>
        </p:nvSpPr>
        <p:spPr>
          <a:xfrm>
            <a:off x="868680" y="36073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1508760" y="3291840"/>
            <a:ext cx="4937760" cy="1014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Lakhs of NDA / CDS / AFCAT aspirants in tier-2 &amp; tier-3 towns self-study blindly or relocate to costly academies.</a:t>
            </a:r>
            <a:endParaRPr lang="en-US" sz="1450" dirty="0"/>
          </a:p>
        </p:txBody>
      </p:sp>
      <p:sp>
        <p:nvSpPr>
          <p:cNvPr id="14" name="Shape 10"/>
          <p:cNvSpPr/>
          <p:nvPr/>
        </p:nvSpPr>
        <p:spPr>
          <a:xfrm>
            <a:off x="548640" y="4672584"/>
            <a:ext cx="6126480" cy="1234440"/>
          </a:xfrm>
          <a:prstGeom prst="roundRect">
            <a:avLst>
              <a:gd name="adj" fmla="val 7407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68680" y="5097780"/>
            <a:ext cx="384048" cy="384048"/>
          </a:xfrm>
          <a:prstGeom prst="ellipse">
            <a:avLst/>
          </a:prstGeom>
          <a:solidFill>
            <a:srgbClr val="7B2F9E"/>
          </a:solidFill>
          <a:ln/>
        </p:spPr>
      </p:sp>
      <p:sp>
        <p:nvSpPr>
          <p:cNvPr id="16" name="Text 12"/>
          <p:cNvSpPr/>
          <p:nvPr/>
        </p:nvSpPr>
        <p:spPr>
          <a:xfrm>
            <a:off x="868680" y="50977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7" name="Text 13"/>
          <p:cNvSpPr/>
          <p:nvPr/>
        </p:nvSpPr>
        <p:spPr>
          <a:xfrm>
            <a:off x="1508760" y="4782312"/>
            <a:ext cx="4937760" cy="1014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cost of inaction: candidates burn years and multiple attempts — especially at the SSB, where very few are recommended.</a:t>
            </a:r>
            <a:endParaRPr lang="en-US" sz="1450" dirty="0"/>
          </a:p>
        </p:txBody>
      </p:sp>
      <p:pic>
        <p:nvPicPr>
          <p:cNvPr id="18" name="Image 2" descr="C:\Users\ADITYA\Desktop\viet\pitch_deck\assets\grad_portrait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7040880" y="1691640"/>
            <a:ext cx="4599432" cy="4215384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7498080" y="2103120"/>
            <a:ext cx="36850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0E3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STAT</a:t>
            </a:r>
            <a:endParaRPr lang="en-US" sz="1300" dirty="0"/>
          </a:p>
        </p:txBody>
      </p:sp>
      <p:sp>
        <p:nvSpPr>
          <p:cNvPr id="20" name="Text 15"/>
          <p:cNvSpPr/>
          <p:nvPr/>
        </p:nvSpPr>
        <p:spPr>
          <a:xfrm>
            <a:off x="7498080" y="2560320"/>
            <a:ext cx="368503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~5–10%</a:t>
            </a:r>
            <a:endParaRPr lang="en-US" sz="6600" dirty="0"/>
          </a:p>
        </p:txBody>
      </p:sp>
      <p:sp>
        <p:nvSpPr>
          <p:cNvPr id="21" name="Text 16"/>
          <p:cNvSpPr/>
          <p:nvPr/>
        </p:nvSpPr>
        <p:spPr>
          <a:xfrm>
            <a:off x="7498080" y="3657600"/>
            <a:ext cx="36850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SSB candidates are finally recommended.</a:t>
            </a:r>
            <a:endParaRPr lang="en-US" sz="1600" dirty="0"/>
          </a:p>
        </p:txBody>
      </p:sp>
      <p:sp>
        <p:nvSpPr>
          <p:cNvPr id="22" name="Text 17"/>
          <p:cNvSpPr/>
          <p:nvPr/>
        </p:nvSpPr>
        <p:spPr>
          <a:xfrm>
            <a:off x="7498080" y="4389120"/>
            <a:ext cx="368503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EFE3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Lakhs apply every cycle across NDA, CDS &amp; AFCAT — the funnel to selection is brutally narrow, and guidance is scarce.</a:t>
            </a:r>
            <a:endParaRPr lang="en-US" sz="1250" dirty="0"/>
          </a:p>
        </p:txBody>
      </p:sp>
      <p:sp>
        <p:nvSpPr>
          <p:cNvPr id="23" name="Text 18"/>
          <p:cNvSpPr/>
          <p:nvPr/>
        </p:nvSpPr>
        <p:spPr>
          <a:xfrm>
            <a:off x="7498080" y="5303520"/>
            <a:ext cx="3685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E3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UPSC / Services SSB recommendation ratios (indicative).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ADITYA\Desktop\viet\pitch_deck\assets\m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10896"/>
            <a:ext cx="292608" cy="29260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32688" y="301752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VANDE BHARATAM</a:t>
            </a:r>
            <a:endParaRPr lang="en-US" sz="1100" dirty="0"/>
          </a:p>
        </p:txBody>
      </p:sp>
      <p:pic>
        <p:nvPicPr>
          <p:cNvPr id="4" name="Image 1" descr="C:\Users\ADITYA\Desktop\viet\pitch_deck\assets\mark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841248"/>
            <a:ext cx="310896" cy="31089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005840" y="749808"/>
            <a:ext cx="106344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Solution</a:t>
            </a:r>
            <a:endParaRPr lang="en-US" sz="3000" dirty="0"/>
          </a:p>
        </p:txBody>
      </p:sp>
      <p:sp>
        <p:nvSpPr>
          <p:cNvPr id="6" name="Text 2"/>
          <p:cNvSpPr/>
          <p:nvPr/>
        </p:nvSpPr>
        <p:spPr>
          <a:xfrm>
            <a:off x="548640" y="1554480"/>
            <a:ext cx="6035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7B2F9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PRAHARI</a:t>
            </a:r>
            <a:endParaRPr lang="en-US" sz="2000" dirty="0"/>
          </a:p>
        </p:txBody>
      </p:sp>
      <p:sp>
        <p:nvSpPr>
          <p:cNvPr id="7" name="Text 3"/>
          <p:cNvSpPr/>
          <p:nvPr/>
        </p:nvSpPr>
        <p:spPr>
          <a:xfrm>
            <a:off x="548640" y="1965960"/>
            <a:ext cx="6035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app that takes an aspirant across the entire journey — adaptive prep for written exams, a full SSB suite with instant AI evaluation and ex-officer review, plus fitness, mentorship and community.</a:t>
            </a:r>
            <a:endParaRPr lang="en-US" sz="1450" dirty="0"/>
          </a:p>
        </p:txBody>
      </p:sp>
      <p:sp>
        <p:nvSpPr>
          <p:cNvPr id="8" name="Shape 4"/>
          <p:cNvSpPr/>
          <p:nvPr/>
        </p:nvSpPr>
        <p:spPr>
          <a:xfrm>
            <a:off x="548640" y="3063240"/>
            <a:ext cx="402336" cy="402336"/>
          </a:xfrm>
          <a:prstGeom prst="ellipse">
            <a:avLst/>
          </a:prstGeom>
          <a:solidFill>
            <a:srgbClr val="7B2F9E"/>
          </a:solidFill>
          <a:ln/>
        </p:spPr>
      </p:sp>
      <p:sp>
        <p:nvSpPr>
          <p:cNvPr id="9" name="Text 5"/>
          <p:cNvSpPr/>
          <p:nvPr/>
        </p:nvSpPr>
        <p:spPr>
          <a:xfrm>
            <a:off x="548640" y="306324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1115568" y="301752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Affordable &amp; accessible  </a:t>
            </a:r>
            <a:pPr indent="0" marL="0">
              <a:buNone/>
            </a:pPr>
            <a:r>
              <a:rPr lang="en-US" sz="130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Full prep on web + Android, in English &amp; regional languages — for tier-2/3 India.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548640" y="3721608"/>
            <a:ext cx="402336" cy="402336"/>
          </a:xfrm>
          <a:prstGeom prst="ellipse">
            <a:avLst/>
          </a:prstGeom>
          <a:solidFill>
            <a:srgbClr val="7B2F9E"/>
          </a:solidFill>
          <a:ln/>
        </p:spPr>
      </p:sp>
      <p:sp>
        <p:nvSpPr>
          <p:cNvPr id="12" name="Text 8"/>
          <p:cNvSpPr/>
          <p:nvPr/>
        </p:nvSpPr>
        <p:spPr>
          <a:xfrm>
            <a:off x="548640" y="372160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1115568" y="3675888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+ human-verified feedback  </a:t>
            </a:r>
            <a:pPr indent="0" marL="0">
              <a:buNone/>
            </a:pPr>
            <a:r>
              <a:rPr lang="en-US" sz="130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AI scores TAT / WAT / SRT &amp; mock interviews; ex-officers review flagged answers.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548640" y="4379976"/>
            <a:ext cx="402336" cy="402336"/>
          </a:xfrm>
          <a:prstGeom prst="ellipse">
            <a:avLst/>
          </a:prstGeom>
          <a:solidFill>
            <a:srgbClr val="7B2F9E"/>
          </a:solidFill>
          <a:ln/>
        </p:spPr>
      </p:sp>
      <p:sp>
        <p:nvSpPr>
          <p:cNvPr id="15" name="Text 11"/>
          <p:cNvSpPr/>
          <p:nvPr/>
        </p:nvSpPr>
        <p:spPr>
          <a:xfrm>
            <a:off x="548640" y="4379976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6" name="Text 12"/>
          <p:cNvSpPr/>
          <p:nvPr/>
        </p:nvSpPr>
        <p:spPr>
          <a:xfrm>
            <a:off x="1115568" y="4334256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funnel  </a:t>
            </a:r>
            <a:pPr indent="0" marL="0">
              <a:buNone/>
            </a:pPr>
            <a:r>
              <a:rPr lang="en-US" sz="130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Written exams, SSB, fitness &amp; mentorship — one ecosystem, not five apps.</a:t>
            </a:r>
            <a:endParaRPr lang="en-US" sz="1300" dirty="0"/>
          </a:p>
        </p:txBody>
      </p:sp>
      <p:sp>
        <p:nvSpPr>
          <p:cNvPr id="17" name="Shape 13"/>
          <p:cNvSpPr/>
          <p:nvPr/>
        </p:nvSpPr>
        <p:spPr>
          <a:xfrm>
            <a:off x="548640" y="5440680"/>
            <a:ext cx="6035040" cy="502920"/>
          </a:xfrm>
          <a:prstGeom prst="roundRect">
            <a:avLst>
              <a:gd name="adj" fmla="val 21818"/>
            </a:avLst>
          </a:prstGeom>
          <a:solidFill>
            <a:srgbClr val="F0E7D6"/>
          </a:solidFill>
          <a:ln/>
        </p:spPr>
      </p:sp>
      <p:sp>
        <p:nvSpPr>
          <p:cNvPr id="18" name="Text 14"/>
          <p:cNvSpPr/>
          <p:nvPr/>
        </p:nvSpPr>
        <p:spPr>
          <a:xfrm>
            <a:off x="777240" y="5440680"/>
            <a:ext cx="5577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A6D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STAGE:  </a:t>
            </a:r>
            <a:pPr indent="0" marL="0">
              <a:buNone/>
            </a:pPr>
            <a:r>
              <a:rPr lang="en-US" sz="1300" dirty="0">
                <a:solidFill>
                  <a:srgbClr val="8A6D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Prototype — interactive MVP live (web + Android-ready)</a:t>
            </a:r>
            <a:endParaRPr lang="en-US" sz="1300" dirty="0"/>
          </a:p>
        </p:txBody>
      </p:sp>
      <p:sp>
        <p:nvSpPr>
          <p:cNvPr id="19" name="Shape 15"/>
          <p:cNvSpPr/>
          <p:nvPr/>
        </p:nvSpPr>
        <p:spPr>
          <a:xfrm>
            <a:off x="7909560" y="1600200"/>
            <a:ext cx="3017520" cy="4754880"/>
          </a:xfrm>
          <a:prstGeom prst="roundRect">
            <a:avLst>
              <a:gd name="adj" fmla="val 8485"/>
            </a:avLst>
          </a:prstGeom>
          <a:solidFill>
            <a:srgbClr val="1B1C26"/>
          </a:solidFill>
          <a:ln/>
          <a:effectLst>
            <a:outerShdw sx="100000" sy="100000" kx="0" ky="0" algn="bl" rotWithShape="0" blurRad="152400" dist="50800" dir="5400000">
              <a:srgbClr val="9A97B0">
                <a:alpha val="40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8037576" y="1746504"/>
            <a:ext cx="2761488" cy="4462272"/>
          </a:xfrm>
          <a:prstGeom prst="roundRect">
            <a:avLst>
              <a:gd name="adj" fmla="val 6623"/>
            </a:avLst>
          </a:prstGeom>
          <a:solidFill>
            <a:srgbClr val="F4F3F8"/>
          </a:solidFill>
          <a:ln/>
        </p:spPr>
      </p:sp>
      <p:pic>
        <p:nvPicPr>
          <p:cNvPr id="21" name="Image 2" descr="C:\Users\ADITYA\Desktop\viet\pitch_deck\assets\grad_wide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8037576" y="1746504"/>
            <a:ext cx="2761488" cy="105156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220456" y="1911096"/>
            <a:ext cx="23957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PRAHARI</a:t>
            </a:r>
            <a:endParaRPr lang="en-US" sz="1200" dirty="0"/>
          </a:p>
        </p:txBody>
      </p:sp>
      <p:sp>
        <p:nvSpPr>
          <p:cNvPr id="23" name="Text 18"/>
          <p:cNvSpPr/>
          <p:nvPr/>
        </p:nvSpPr>
        <p:spPr>
          <a:xfrm>
            <a:off x="8220456" y="2221992"/>
            <a:ext cx="23957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E3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SSB Zone · today's plan</a:t>
            </a:r>
            <a:endParaRPr lang="en-US" sz="900" dirty="0"/>
          </a:p>
        </p:txBody>
      </p:sp>
      <p:sp>
        <p:nvSpPr>
          <p:cNvPr id="24" name="Shape 19"/>
          <p:cNvSpPr/>
          <p:nvPr/>
        </p:nvSpPr>
        <p:spPr>
          <a:xfrm>
            <a:off x="8202168" y="2980944"/>
            <a:ext cx="1133856" cy="566928"/>
          </a:xfrm>
          <a:prstGeom prst="roundRect">
            <a:avLst>
              <a:gd name="adj" fmla="val 12903"/>
            </a:avLst>
          </a:prstGeom>
          <a:solidFill>
            <a:srgbClr val="FFFFFF"/>
          </a:solidFill>
          <a:ln w="12700">
            <a:solidFill>
              <a:srgbClr val="E4E1F0"/>
            </a:solidFill>
            <a:prstDash val="solid"/>
          </a:ln>
        </p:spPr>
      </p:sp>
      <p:sp>
        <p:nvSpPr>
          <p:cNvPr id="25" name="Text 20"/>
          <p:cNvSpPr/>
          <p:nvPr/>
        </p:nvSpPr>
        <p:spPr>
          <a:xfrm>
            <a:off x="8202168" y="2980944"/>
            <a:ext cx="1133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</a:t>
            </a:r>
            <a:endParaRPr lang="en-US" sz="1000" dirty="0"/>
          </a:p>
        </p:txBody>
      </p:sp>
      <p:sp>
        <p:nvSpPr>
          <p:cNvPr id="26" name="Shape 21"/>
          <p:cNvSpPr/>
          <p:nvPr/>
        </p:nvSpPr>
        <p:spPr>
          <a:xfrm>
            <a:off x="9500616" y="2980944"/>
            <a:ext cx="1133856" cy="566928"/>
          </a:xfrm>
          <a:prstGeom prst="roundRect">
            <a:avLst>
              <a:gd name="adj" fmla="val 12903"/>
            </a:avLst>
          </a:prstGeom>
          <a:solidFill>
            <a:srgbClr val="FFFFFF"/>
          </a:solidFill>
          <a:ln w="12700">
            <a:solidFill>
              <a:srgbClr val="E4E1F0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9500616" y="2980944"/>
            <a:ext cx="1133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</a:t>
            </a:r>
            <a:endParaRPr lang="en-US" sz="1000" dirty="0"/>
          </a:p>
        </p:txBody>
      </p:sp>
      <p:sp>
        <p:nvSpPr>
          <p:cNvPr id="28" name="Shape 23"/>
          <p:cNvSpPr/>
          <p:nvPr/>
        </p:nvSpPr>
        <p:spPr>
          <a:xfrm>
            <a:off x="8202168" y="3694176"/>
            <a:ext cx="1133856" cy="566928"/>
          </a:xfrm>
          <a:prstGeom prst="roundRect">
            <a:avLst>
              <a:gd name="adj" fmla="val 12903"/>
            </a:avLst>
          </a:prstGeom>
          <a:solidFill>
            <a:srgbClr val="FFFFFF"/>
          </a:solidFill>
          <a:ln w="12700">
            <a:solidFill>
              <a:srgbClr val="E4E1F0"/>
            </a:solidFill>
            <a:prstDash val="solid"/>
          </a:ln>
        </p:spPr>
      </p:sp>
      <p:sp>
        <p:nvSpPr>
          <p:cNvPr id="29" name="Text 24"/>
          <p:cNvSpPr/>
          <p:nvPr/>
        </p:nvSpPr>
        <p:spPr>
          <a:xfrm>
            <a:off x="8202168" y="3694176"/>
            <a:ext cx="1133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SRT</a:t>
            </a:r>
            <a:endParaRPr lang="en-US" sz="1000" dirty="0"/>
          </a:p>
        </p:txBody>
      </p:sp>
      <p:sp>
        <p:nvSpPr>
          <p:cNvPr id="30" name="Shape 25"/>
          <p:cNvSpPr/>
          <p:nvPr/>
        </p:nvSpPr>
        <p:spPr>
          <a:xfrm>
            <a:off x="9500616" y="3694176"/>
            <a:ext cx="1133856" cy="566928"/>
          </a:xfrm>
          <a:prstGeom prst="roundRect">
            <a:avLst>
              <a:gd name="adj" fmla="val 12903"/>
            </a:avLst>
          </a:prstGeom>
          <a:solidFill>
            <a:srgbClr val="FFFFFF"/>
          </a:solidFill>
          <a:ln w="12700">
            <a:solidFill>
              <a:srgbClr val="E4E1F0"/>
            </a:solidFill>
            <a:prstDash val="solid"/>
          </a:ln>
        </p:spPr>
      </p:sp>
      <p:sp>
        <p:nvSpPr>
          <p:cNvPr id="31" name="Text 26"/>
          <p:cNvSpPr/>
          <p:nvPr/>
        </p:nvSpPr>
        <p:spPr>
          <a:xfrm>
            <a:off x="9500616" y="3694176"/>
            <a:ext cx="1133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</a:t>
            </a:r>
            <a:endParaRPr lang="en-US" sz="1000" dirty="0"/>
          </a:p>
        </p:txBody>
      </p:sp>
      <p:sp>
        <p:nvSpPr>
          <p:cNvPr id="32" name="Shape 27"/>
          <p:cNvSpPr/>
          <p:nvPr/>
        </p:nvSpPr>
        <p:spPr>
          <a:xfrm>
            <a:off x="8202168" y="4407408"/>
            <a:ext cx="1133856" cy="566928"/>
          </a:xfrm>
          <a:prstGeom prst="roundRect">
            <a:avLst>
              <a:gd name="adj" fmla="val 12903"/>
            </a:avLst>
          </a:prstGeom>
          <a:solidFill>
            <a:srgbClr val="FFFFFF"/>
          </a:solidFill>
          <a:ln w="12700">
            <a:solidFill>
              <a:srgbClr val="E4E1F0"/>
            </a:solidFill>
            <a:prstDash val="solid"/>
          </a:ln>
        </p:spPr>
      </p:sp>
      <p:sp>
        <p:nvSpPr>
          <p:cNvPr id="33" name="Text 28"/>
          <p:cNvSpPr/>
          <p:nvPr/>
        </p:nvSpPr>
        <p:spPr>
          <a:xfrm>
            <a:off x="8202168" y="4407408"/>
            <a:ext cx="1133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OLQ 72</a:t>
            </a:r>
            <a:endParaRPr lang="en-US" sz="1000" dirty="0"/>
          </a:p>
        </p:txBody>
      </p:sp>
      <p:sp>
        <p:nvSpPr>
          <p:cNvPr id="34" name="Shape 29"/>
          <p:cNvSpPr/>
          <p:nvPr/>
        </p:nvSpPr>
        <p:spPr>
          <a:xfrm>
            <a:off x="9500616" y="4407408"/>
            <a:ext cx="1133856" cy="566928"/>
          </a:xfrm>
          <a:prstGeom prst="roundRect">
            <a:avLst>
              <a:gd name="adj" fmla="val 12903"/>
            </a:avLst>
          </a:prstGeom>
          <a:solidFill>
            <a:srgbClr val="FFFFFF"/>
          </a:solidFill>
          <a:ln w="12700">
            <a:solidFill>
              <a:srgbClr val="E4E1F0"/>
            </a:solidFill>
            <a:prstDash val="solid"/>
          </a:ln>
        </p:spPr>
      </p:sp>
      <p:sp>
        <p:nvSpPr>
          <p:cNvPr id="35" name="Text 30"/>
          <p:cNvSpPr/>
          <p:nvPr/>
        </p:nvSpPr>
        <p:spPr>
          <a:xfrm>
            <a:off x="9500616" y="4407408"/>
            <a:ext cx="1133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Fitness</a:t>
            </a:r>
            <a:endParaRPr lang="en-US" sz="1000" dirty="0"/>
          </a:p>
        </p:txBody>
      </p:sp>
      <p:sp>
        <p:nvSpPr>
          <p:cNvPr id="36" name="Shape 31"/>
          <p:cNvSpPr/>
          <p:nvPr/>
        </p:nvSpPr>
        <p:spPr>
          <a:xfrm>
            <a:off x="8037576" y="5751576"/>
            <a:ext cx="2761488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EEBF6"/>
            </a:solidFill>
            <a:prstDash val="solid"/>
          </a:ln>
        </p:spPr>
      </p:sp>
      <p:sp>
        <p:nvSpPr>
          <p:cNvPr id="37" name="Text 32"/>
          <p:cNvSpPr/>
          <p:nvPr/>
        </p:nvSpPr>
        <p:spPr>
          <a:xfrm>
            <a:off x="8037576" y="5751576"/>
            <a:ext cx="27614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   Learn    ●    Community    Profile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ADITYA\Desktop\viet\pitch_deck\assets\m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10896"/>
            <a:ext cx="292608" cy="29260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32688" y="301752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VANDE BHARATAM</a:t>
            </a:r>
            <a:endParaRPr lang="en-US" sz="1100" dirty="0"/>
          </a:p>
        </p:txBody>
      </p:sp>
      <p:pic>
        <p:nvPicPr>
          <p:cNvPr id="4" name="Image 1" descr="C:\Users\ADITYA\Desktop\viet\pitch_deck\assets\mark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841248"/>
            <a:ext cx="310896" cy="31089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005840" y="749808"/>
            <a:ext cx="106344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How It Works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2194560"/>
            <a:ext cx="3429000" cy="2743200"/>
          </a:xfrm>
          <a:prstGeom prst="roundRect">
            <a:avLst>
              <a:gd name="adj" fmla="val 3333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7" name="Shape 3"/>
          <p:cNvSpPr/>
          <p:nvPr/>
        </p:nvSpPr>
        <p:spPr>
          <a:xfrm>
            <a:off x="1970532" y="2514600"/>
            <a:ext cx="585216" cy="585216"/>
          </a:xfrm>
          <a:prstGeom prst="ellipse">
            <a:avLst/>
          </a:prstGeom>
          <a:solidFill>
            <a:srgbClr val="7B2F9E"/>
          </a:solidFill>
          <a:ln/>
        </p:spPr>
      </p:sp>
      <p:sp>
        <p:nvSpPr>
          <p:cNvPr id="8" name="Text 4"/>
          <p:cNvSpPr/>
          <p:nvPr/>
        </p:nvSpPr>
        <p:spPr>
          <a:xfrm>
            <a:off x="1970532" y="2514600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9" name="Text 5"/>
          <p:cNvSpPr/>
          <p:nvPr/>
        </p:nvSpPr>
        <p:spPr>
          <a:xfrm>
            <a:off x="777240" y="324612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Choose your exam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868680" y="3703320"/>
            <a:ext cx="2788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builds an adaptive daily plan from your weak areas across NDA, CDS, AFCAT &amp; more.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3995928" y="320040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600" dirty="0"/>
          </a:p>
        </p:txBody>
      </p:sp>
      <p:sp>
        <p:nvSpPr>
          <p:cNvPr id="12" name="Shape 8"/>
          <p:cNvSpPr/>
          <p:nvPr/>
        </p:nvSpPr>
        <p:spPr>
          <a:xfrm>
            <a:off x="4379976" y="2194560"/>
            <a:ext cx="3429000" cy="2743200"/>
          </a:xfrm>
          <a:prstGeom prst="roundRect">
            <a:avLst>
              <a:gd name="adj" fmla="val 3333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5801868" y="2514600"/>
            <a:ext cx="585216" cy="585216"/>
          </a:xfrm>
          <a:prstGeom prst="ellipse">
            <a:avLst/>
          </a:prstGeom>
          <a:solidFill>
            <a:srgbClr val="7B2F9E"/>
          </a:solidFill>
          <a:ln/>
        </p:spPr>
      </p:sp>
      <p:sp>
        <p:nvSpPr>
          <p:cNvPr id="14" name="Text 10"/>
          <p:cNvSpPr/>
          <p:nvPr/>
        </p:nvSpPr>
        <p:spPr>
          <a:xfrm>
            <a:off x="5801868" y="2514600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5" name="Text 11"/>
          <p:cNvSpPr/>
          <p:nvPr/>
        </p:nvSpPr>
        <p:spPr>
          <a:xfrm>
            <a:off x="4608576" y="324612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Practice written + SSB</a:t>
            </a:r>
            <a:endParaRPr lang="en-US" sz="1700" dirty="0"/>
          </a:p>
        </p:txBody>
      </p:sp>
      <p:sp>
        <p:nvSpPr>
          <p:cNvPr id="16" name="Text 12"/>
          <p:cNvSpPr/>
          <p:nvPr/>
        </p:nvSpPr>
        <p:spPr>
          <a:xfrm>
            <a:off x="4700016" y="3703320"/>
            <a:ext cx="2788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Attempt mocks and SSB tasks — AI evaluates TAT / WAT / SRT and runs mock interviews instantly.</a:t>
            </a:r>
            <a:endParaRPr lang="en-US" sz="1300" dirty="0"/>
          </a:p>
        </p:txBody>
      </p:sp>
      <p:sp>
        <p:nvSpPr>
          <p:cNvPr id="17" name="Text 13"/>
          <p:cNvSpPr/>
          <p:nvPr/>
        </p:nvSpPr>
        <p:spPr>
          <a:xfrm>
            <a:off x="7827264" y="320040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600" dirty="0"/>
          </a:p>
        </p:txBody>
      </p:sp>
      <p:sp>
        <p:nvSpPr>
          <p:cNvPr id="18" name="Shape 14"/>
          <p:cNvSpPr/>
          <p:nvPr/>
        </p:nvSpPr>
        <p:spPr>
          <a:xfrm>
            <a:off x="8211312" y="2194560"/>
            <a:ext cx="3429000" cy="2743200"/>
          </a:xfrm>
          <a:prstGeom prst="roundRect">
            <a:avLst>
              <a:gd name="adj" fmla="val 3333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9633204" y="2514600"/>
            <a:ext cx="585216" cy="585216"/>
          </a:xfrm>
          <a:prstGeom prst="ellipse">
            <a:avLst/>
          </a:prstGeom>
          <a:solidFill>
            <a:srgbClr val="7B2F9E"/>
          </a:solidFill>
          <a:ln/>
        </p:spPr>
      </p:sp>
      <p:sp>
        <p:nvSpPr>
          <p:cNvPr id="20" name="Text 16"/>
          <p:cNvSpPr/>
          <p:nvPr/>
        </p:nvSpPr>
        <p:spPr>
          <a:xfrm>
            <a:off x="9633204" y="2514600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21" name="Text 17"/>
          <p:cNvSpPr/>
          <p:nvPr/>
        </p:nvSpPr>
        <p:spPr>
          <a:xfrm>
            <a:off x="8439912" y="324612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Improve &amp; get selected</a:t>
            </a:r>
            <a:endParaRPr lang="en-US" sz="1700" dirty="0"/>
          </a:p>
        </p:txBody>
      </p:sp>
      <p:sp>
        <p:nvSpPr>
          <p:cNvPr id="22" name="Text 18"/>
          <p:cNvSpPr/>
          <p:nvPr/>
        </p:nvSpPr>
        <p:spPr>
          <a:xfrm>
            <a:off x="8531352" y="3703320"/>
            <a:ext cx="2788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your OLQ trend, get ex-officer review on flagged answers, and grow with the community.</a:t>
            </a:r>
            <a:endParaRPr lang="en-US" sz="1300" dirty="0"/>
          </a:p>
        </p:txBody>
      </p:sp>
      <p:sp>
        <p:nvSpPr>
          <p:cNvPr id="23" name="Text 19"/>
          <p:cNvSpPr/>
          <p:nvPr/>
        </p:nvSpPr>
        <p:spPr>
          <a:xfrm>
            <a:off x="548640" y="16002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onboarding to selection — in three steps.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ADITYA\Desktop\viet\pitch_deck\assets\m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10896"/>
            <a:ext cx="292608" cy="29260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32688" y="301752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VANDE BHARATAM</a:t>
            </a:r>
            <a:endParaRPr lang="en-US" sz="1100" dirty="0"/>
          </a:p>
        </p:txBody>
      </p:sp>
      <p:pic>
        <p:nvPicPr>
          <p:cNvPr id="4" name="Image 1" descr="C:\Users\ADITYA\Desktop\viet\pitch_deck\assets\mark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841248"/>
            <a:ext cx="310896" cy="31089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005840" y="749808"/>
            <a:ext cx="106344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Market Opportunity</a:t>
            </a:r>
            <a:endParaRPr lang="en-US" sz="3000" dirty="0"/>
          </a:p>
        </p:txBody>
      </p:sp>
      <p:pic>
        <p:nvPicPr>
          <p:cNvPr id="6" name="Image 2" descr="C:\Users\ADITYA\Desktop\viet\pitch_deck\assets\grad_wide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548640" y="1645920"/>
            <a:ext cx="6309360" cy="841248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868680" y="175564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0E3F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TAM</a:t>
            </a:r>
            <a:endParaRPr lang="en-US" sz="1500" dirty="0"/>
          </a:p>
        </p:txBody>
      </p:sp>
      <p:sp>
        <p:nvSpPr>
          <p:cNvPr id="8" name="Text 3"/>
          <p:cNvSpPr/>
          <p:nvPr/>
        </p:nvSpPr>
        <p:spPr>
          <a:xfrm>
            <a:off x="868680" y="20116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₹8,000 Cr+</a:t>
            </a:r>
            <a:endParaRPr lang="en-US" sz="2400" dirty="0"/>
          </a:p>
        </p:txBody>
      </p:sp>
      <p:sp>
        <p:nvSpPr>
          <p:cNvPr id="9" name="Text 4"/>
          <p:cNvSpPr/>
          <p:nvPr/>
        </p:nvSpPr>
        <p:spPr>
          <a:xfrm>
            <a:off x="594360" y="2505456"/>
            <a:ext cx="6309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India's online test-prep market by 2030 (~15–20% CAGR).</a:t>
            </a:r>
            <a:endParaRPr lang="en-US" sz="1150" dirty="0"/>
          </a:p>
        </p:txBody>
      </p:sp>
      <p:pic>
        <p:nvPicPr>
          <p:cNvPr id="10" name="Image 3" descr="C:\Users\ADITYA\Desktop\viet\pitch_deck\assets\grad_wide.png">    </p:cNvPr>
          <p:cNvPicPr>
            <a:picLocks noChangeAspect="1"/>
          </p:cNvPicPr>
          <p:nvPr/>
        </p:nvPicPr>
        <p:blipFill>
          <a:blip r:embed="rId4"/>
          <a:srcRect l="0" r="0" t="0" b="0"/>
          <a:stretch/>
        </p:blipFill>
        <p:spPr>
          <a:xfrm>
            <a:off x="548640" y="2926080"/>
            <a:ext cx="5120640" cy="841248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868680" y="303580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0E3F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SAM</a:t>
            </a:r>
            <a:endParaRPr lang="en-US" sz="1500" dirty="0"/>
          </a:p>
        </p:txBody>
      </p:sp>
      <p:sp>
        <p:nvSpPr>
          <p:cNvPr id="12" name="Text 6"/>
          <p:cNvSpPr/>
          <p:nvPr/>
        </p:nvSpPr>
        <p:spPr>
          <a:xfrm>
            <a:off x="868680" y="32918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₹1,800 Cr</a:t>
            </a:r>
            <a:endParaRPr lang="en-US" sz="2400" dirty="0"/>
          </a:p>
        </p:txBody>
      </p:sp>
      <p:sp>
        <p:nvSpPr>
          <p:cNvPr id="13" name="Text 7"/>
          <p:cNvSpPr/>
          <p:nvPr/>
        </p:nvSpPr>
        <p:spPr>
          <a:xfrm>
            <a:off x="594360" y="3785616"/>
            <a:ext cx="6309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Defence + government-exam online prep segment.</a:t>
            </a:r>
            <a:endParaRPr lang="en-US" sz="1150" dirty="0"/>
          </a:p>
        </p:txBody>
      </p:sp>
      <p:pic>
        <p:nvPicPr>
          <p:cNvPr id="14" name="Image 4" descr="C:\Users\ADITYA\Desktop\viet\pitch_deck\assets\grad_wide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548640" y="4206240"/>
            <a:ext cx="3931920" cy="841248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868680" y="43159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0E3F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SOM</a:t>
            </a:r>
            <a:endParaRPr lang="en-US" sz="1500" dirty="0"/>
          </a:p>
        </p:txBody>
      </p:sp>
      <p:sp>
        <p:nvSpPr>
          <p:cNvPr id="16" name="Text 9"/>
          <p:cNvSpPr/>
          <p:nvPr/>
        </p:nvSpPr>
        <p:spPr>
          <a:xfrm>
            <a:off x="868680" y="45720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₹90 Cr</a:t>
            </a:r>
            <a:endParaRPr lang="en-US" sz="2400" dirty="0"/>
          </a:p>
        </p:txBody>
      </p:sp>
      <p:sp>
        <p:nvSpPr>
          <p:cNvPr id="17" name="Text 10"/>
          <p:cNvSpPr/>
          <p:nvPr/>
        </p:nvSpPr>
        <p:spPr>
          <a:xfrm>
            <a:off x="594360" y="5065776"/>
            <a:ext cx="6309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Realistic capture in 3–5 years (~0.5–1% of SAM).</a:t>
            </a:r>
            <a:endParaRPr lang="en-US" sz="1150" dirty="0"/>
          </a:p>
        </p:txBody>
      </p:sp>
      <p:sp>
        <p:nvSpPr>
          <p:cNvPr id="18" name="Text 11"/>
          <p:cNvSpPr/>
          <p:nvPr/>
        </p:nvSpPr>
        <p:spPr>
          <a:xfrm>
            <a:off x="548640" y="5486400"/>
            <a:ext cx="6309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Sizing is top-down from published India test-prep forecasts; SOM assumes a low single-digit share of the defence segment.</a:t>
            </a:r>
            <a:endParaRPr lang="en-US" sz="1050" dirty="0"/>
          </a:p>
        </p:txBody>
      </p:sp>
      <p:sp>
        <p:nvSpPr>
          <p:cNvPr id="19" name="Shape 12"/>
          <p:cNvSpPr/>
          <p:nvPr/>
        </p:nvSpPr>
        <p:spPr>
          <a:xfrm>
            <a:off x="7040880" y="1737360"/>
            <a:ext cx="4599432" cy="1737360"/>
          </a:xfrm>
          <a:prstGeom prst="roundRect">
            <a:avLst>
              <a:gd name="adj" fmla="val 5263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20" name="Text 13"/>
          <p:cNvSpPr/>
          <p:nvPr/>
        </p:nvSpPr>
        <p:spPr>
          <a:xfrm>
            <a:off x="7315200" y="1874520"/>
            <a:ext cx="4050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B2F9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now?</a:t>
            </a:r>
            <a:endParaRPr lang="en-US" sz="1600" dirty="0"/>
          </a:p>
        </p:txBody>
      </p:sp>
      <p:sp>
        <p:nvSpPr>
          <p:cNvPr id="21" name="Text 14"/>
          <p:cNvSpPr/>
          <p:nvPr/>
        </p:nvSpPr>
        <p:spPr>
          <a:xfrm>
            <a:off x="7315200" y="2286000"/>
            <a:ext cx="4050792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Cheap data + smartphones in tier-2/3 India, a leap in AI evaluation quality, and the Agnipath-driven surge in aspirants make this the moment to build.</a:t>
            </a:r>
            <a:endParaRPr lang="en-US" sz="1250" dirty="0"/>
          </a:p>
        </p:txBody>
      </p:sp>
      <p:sp>
        <p:nvSpPr>
          <p:cNvPr id="22" name="Shape 15"/>
          <p:cNvSpPr/>
          <p:nvPr/>
        </p:nvSpPr>
        <p:spPr>
          <a:xfrm>
            <a:off x="7040880" y="3639312"/>
            <a:ext cx="4599432" cy="1737360"/>
          </a:xfrm>
          <a:prstGeom prst="roundRect">
            <a:avLst>
              <a:gd name="adj" fmla="val 5263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23" name="Text 16"/>
          <p:cNvSpPr/>
          <p:nvPr/>
        </p:nvSpPr>
        <p:spPr>
          <a:xfrm>
            <a:off x="7315200" y="3776472"/>
            <a:ext cx="4050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B2F9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Early adopters</a:t>
            </a:r>
            <a:endParaRPr lang="en-US" sz="1600" dirty="0"/>
          </a:p>
        </p:txBody>
      </p:sp>
      <p:sp>
        <p:nvSpPr>
          <p:cNvPr id="24" name="Text 17"/>
          <p:cNvSpPr/>
          <p:nvPr/>
        </p:nvSpPr>
        <p:spPr>
          <a:xfrm>
            <a:off x="7315200" y="4187952"/>
            <a:ext cx="4050792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NDA &amp; AFCAT aspirants in tier-2/3 towns preparing for their first SSB — high intent, under-served, and repeat-paying across attempts.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ADITYA\Desktop\viet\pitch_deck\assets\m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10896"/>
            <a:ext cx="292608" cy="29260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32688" y="301752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VANDE BHARATAM</a:t>
            </a:r>
            <a:endParaRPr lang="en-US" sz="1100" dirty="0"/>
          </a:p>
        </p:txBody>
      </p:sp>
      <p:pic>
        <p:nvPicPr>
          <p:cNvPr id="4" name="Image 1" descr="C:\Users\ADITYA\Desktop\viet\pitch_deck\assets\mark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841248"/>
            <a:ext cx="310896" cy="31089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005840" y="749808"/>
            <a:ext cx="106344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Business Model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548640" y="1783080"/>
            <a:ext cx="3429000" cy="3291840"/>
          </a:xfrm>
          <a:prstGeom prst="roundRect">
            <a:avLst>
              <a:gd name="adj" fmla="val 2778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7" name="Shape 3"/>
          <p:cNvSpPr/>
          <p:nvPr/>
        </p:nvSpPr>
        <p:spPr>
          <a:xfrm>
            <a:off x="548640" y="1783080"/>
            <a:ext cx="3429000" cy="658368"/>
          </a:xfrm>
          <a:prstGeom prst="roundRect">
            <a:avLst>
              <a:gd name="adj" fmla="val 13889"/>
            </a:avLst>
          </a:prstGeom>
          <a:solidFill>
            <a:srgbClr val="7B2F9E"/>
          </a:solidFill>
          <a:ln/>
        </p:spPr>
      </p:sp>
      <p:sp>
        <p:nvSpPr>
          <p:cNvPr id="8" name="Text 4"/>
          <p:cNvSpPr/>
          <p:nvPr/>
        </p:nvSpPr>
        <p:spPr>
          <a:xfrm>
            <a:off x="777240" y="1783080"/>
            <a:ext cx="2971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Freemium subscriptions</a:t>
            </a:r>
            <a:endParaRPr lang="en-US" sz="1550" dirty="0"/>
          </a:p>
        </p:txBody>
      </p:sp>
      <p:sp>
        <p:nvSpPr>
          <p:cNvPr id="9" name="Text 5"/>
          <p:cNvSpPr/>
          <p:nvPr/>
        </p:nvSpPr>
        <p:spPr>
          <a:xfrm>
            <a:off x="914400" y="2651760"/>
            <a:ext cx="27432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— basic content &amp; community</a:t>
            </a:r>
            <a:endParaRPr lang="en-US" sz="1250" dirty="0"/>
          </a:p>
          <a:p>
            <a:pPr marL="152400" indent="-1524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— ₹599/mo (AI eval, adaptive)</a:t>
            </a:r>
            <a:endParaRPr lang="en-US" sz="1250" dirty="0"/>
          </a:p>
          <a:p>
            <a:pPr marL="152400" indent="-1524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Plus — ₹1,299/mo (mentors, live)</a:t>
            </a:r>
            <a:endParaRPr lang="en-US" sz="1250" dirty="0"/>
          </a:p>
        </p:txBody>
      </p:sp>
      <p:sp>
        <p:nvSpPr>
          <p:cNvPr id="10" name="Shape 6"/>
          <p:cNvSpPr/>
          <p:nvPr/>
        </p:nvSpPr>
        <p:spPr>
          <a:xfrm>
            <a:off x="914400" y="4526280"/>
            <a:ext cx="1737360" cy="365760"/>
          </a:xfrm>
          <a:prstGeom prst="roundRect">
            <a:avLst>
              <a:gd name="adj" fmla="val 50000"/>
            </a:avLst>
          </a:prstGeom>
          <a:solidFill>
            <a:srgbClr val="EFE3F7"/>
          </a:solidFill>
          <a:ln/>
        </p:spPr>
      </p:sp>
      <p:sp>
        <p:nvSpPr>
          <p:cNvPr id="11" name="Text 7"/>
          <p:cNvSpPr/>
          <p:nvPr/>
        </p:nvSpPr>
        <p:spPr>
          <a:xfrm>
            <a:off x="914400" y="452628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revenue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4297680" y="1783080"/>
            <a:ext cx="3429000" cy="3291840"/>
          </a:xfrm>
          <a:prstGeom prst="roundRect">
            <a:avLst>
              <a:gd name="adj" fmla="val 2778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4297680" y="1783080"/>
            <a:ext cx="3429000" cy="658368"/>
          </a:xfrm>
          <a:prstGeom prst="roundRect">
            <a:avLst>
              <a:gd name="adj" fmla="val 13889"/>
            </a:avLst>
          </a:prstGeom>
          <a:solidFill>
            <a:srgbClr val="7B2F9E"/>
          </a:solidFill>
          <a:ln/>
        </p:spPr>
      </p:sp>
      <p:sp>
        <p:nvSpPr>
          <p:cNvPr id="14" name="Text 10"/>
          <p:cNvSpPr/>
          <p:nvPr/>
        </p:nvSpPr>
        <p:spPr>
          <a:xfrm>
            <a:off x="4526280" y="1783080"/>
            <a:ext cx="2971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Mentor marketplace</a:t>
            </a:r>
            <a:endParaRPr lang="en-US" sz="1550" dirty="0"/>
          </a:p>
        </p:txBody>
      </p:sp>
      <p:sp>
        <p:nvSpPr>
          <p:cNvPr id="15" name="Text 11"/>
          <p:cNvSpPr/>
          <p:nvPr/>
        </p:nvSpPr>
        <p:spPr>
          <a:xfrm>
            <a:off x="4663440" y="2651760"/>
            <a:ext cx="27432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 ex-officers sell 1:1 sessions</a:t>
            </a:r>
            <a:endParaRPr lang="en-US" sz="1250" dirty="0"/>
          </a:p>
          <a:p>
            <a:pPr marL="152400" indent="-1524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takes a commission</a:t>
            </a:r>
            <a:endParaRPr lang="en-US" sz="1250" dirty="0"/>
          </a:p>
          <a:p>
            <a:pPr marL="152400" indent="-1524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Scales without our own faculty cost</a:t>
            </a:r>
            <a:endParaRPr lang="en-US" sz="1250" dirty="0"/>
          </a:p>
        </p:txBody>
      </p:sp>
      <p:sp>
        <p:nvSpPr>
          <p:cNvPr id="16" name="Shape 12"/>
          <p:cNvSpPr/>
          <p:nvPr/>
        </p:nvSpPr>
        <p:spPr>
          <a:xfrm>
            <a:off x="4663440" y="4526280"/>
            <a:ext cx="1737360" cy="365760"/>
          </a:xfrm>
          <a:prstGeom prst="roundRect">
            <a:avLst>
              <a:gd name="adj" fmla="val 50000"/>
            </a:avLst>
          </a:prstGeom>
          <a:solidFill>
            <a:srgbClr val="EFE3F7"/>
          </a:solidFill>
          <a:ln/>
        </p:spPr>
      </p:sp>
      <p:sp>
        <p:nvSpPr>
          <p:cNvPr id="17" name="Text 13"/>
          <p:cNvSpPr/>
          <p:nvPr/>
        </p:nvSpPr>
        <p:spPr>
          <a:xfrm>
            <a:off x="4663440" y="452628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margin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046720" y="1783080"/>
            <a:ext cx="3429000" cy="3291840"/>
          </a:xfrm>
          <a:prstGeom prst="roundRect">
            <a:avLst>
              <a:gd name="adj" fmla="val 2778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8046720" y="1783080"/>
            <a:ext cx="3429000" cy="658368"/>
          </a:xfrm>
          <a:prstGeom prst="roundRect">
            <a:avLst>
              <a:gd name="adj" fmla="val 13889"/>
            </a:avLst>
          </a:prstGeom>
          <a:solidFill>
            <a:srgbClr val="7B2F9E"/>
          </a:solidFill>
          <a:ln/>
        </p:spPr>
      </p:sp>
      <p:sp>
        <p:nvSpPr>
          <p:cNvPr id="20" name="Text 16"/>
          <p:cNvSpPr/>
          <p:nvPr/>
        </p:nvSpPr>
        <p:spPr>
          <a:xfrm>
            <a:off x="8275320" y="1783080"/>
            <a:ext cx="2971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Add-ons</a:t>
            </a:r>
            <a:endParaRPr lang="en-US" sz="1550" dirty="0"/>
          </a:p>
        </p:txBody>
      </p:sp>
      <p:sp>
        <p:nvSpPr>
          <p:cNvPr id="21" name="Text 17"/>
          <p:cNvSpPr/>
          <p:nvPr/>
        </p:nvSpPr>
        <p:spPr>
          <a:xfrm>
            <a:off x="8412480" y="2651760"/>
            <a:ext cx="27432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1:1 mock interviews &amp; psych reviews</a:t>
            </a:r>
            <a:endParaRPr lang="en-US" sz="1250" dirty="0"/>
          </a:p>
          <a:p>
            <a:pPr marL="152400" indent="-1524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Officer-reviewed evaluation credits</a:t>
            </a:r>
            <a:endParaRPr lang="en-US" sz="1250" dirty="0"/>
          </a:p>
          <a:p>
            <a:pPr marL="152400" indent="-1524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/ school tie-ups</a:t>
            </a:r>
            <a:endParaRPr lang="en-US" sz="1250" dirty="0"/>
          </a:p>
        </p:txBody>
      </p:sp>
      <p:sp>
        <p:nvSpPr>
          <p:cNvPr id="22" name="Shape 18"/>
          <p:cNvSpPr/>
          <p:nvPr/>
        </p:nvSpPr>
        <p:spPr>
          <a:xfrm>
            <a:off x="8412480" y="4526280"/>
            <a:ext cx="1737360" cy="365760"/>
          </a:xfrm>
          <a:prstGeom prst="roundRect">
            <a:avLst>
              <a:gd name="adj" fmla="val 50000"/>
            </a:avLst>
          </a:prstGeom>
          <a:solidFill>
            <a:srgbClr val="EFE3F7"/>
          </a:solidFill>
          <a:ln/>
        </p:spPr>
      </p:sp>
      <p:sp>
        <p:nvSpPr>
          <p:cNvPr id="23" name="Text 19"/>
          <p:cNvSpPr/>
          <p:nvPr/>
        </p:nvSpPr>
        <p:spPr>
          <a:xfrm>
            <a:off x="8412480" y="452628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Expansion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548640" y="5349240"/>
            <a:ext cx="110916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32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works:  </a:t>
            </a:r>
            <a:pPr indent="0" marL="0">
              <a:buNone/>
            </a:pPr>
            <a:r>
              <a:rPr lang="en-US" sz="130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subscriptions give recurring, high-margin revenue; the mentor marketplace scales trust and supply without us hiring faculty.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ADITYA\Desktop\viet\pitch_deck\assets\m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10896"/>
            <a:ext cx="292608" cy="29260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32688" y="301752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VANDE BHARATAM</a:t>
            </a:r>
            <a:endParaRPr lang="en-US" sz="1100" dirty="0"/>
          </a:p>
        </p:txBody>
      </p:sp>
      <p:pic>
        <p:nvPicPr>
          <p:cNvPr id="4" name="Image 1" descr="C:\Users\ADITYA\Desktop\viet\pitch_deck\assets\mark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841248"/>
            <a:ext cx="310896" cy="31089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005840" y="749808"/>
            <a:ext cx="106344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Roadmap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914400" y="2084832"/>
            <a:ext cx="8641080" cy="0"/>
          </a:xfrm>
          <a:prstGeom prst="line">
            <a:avLst/>
          </a:prstGeom>
          <a:noFill/>
          <a:ln w="25400">
            <a:solidFill>
              <a:srgbClr val="7B2F9E"/>
            </a:solidFill>
            <a:prstDash val="dash"/>
          </a:ln>
        </p:spPr>
      </p:sp>
      <p:sp>
        <p:nvSpPr>
          <p:cNvPr id="7" name="Shape 3"/>
          <p:cNvSpPr/>
          <p:nvPr/>
        </p:nvSpPr>
        <p:spPr>
          <a:xfrm>
            <a:off x="731520" y="1874520"/>
            <a:ext cx="402336" cy="402336"/>
          </a:xfrm>
          <a:prstGeom prst="ellipse">
            <a:avLst/>
          </a:prstGeom>
          <a:solidFill>
            <a:srgbClr val="D6297A"/>
          </a:solidFill>
          <a:ln/>
        </p:spPr>
      </p:sp>
      <p:sp>
        <p:nvSpPr>
          <p:cNvPr id="8" name="Text 4"/>
          <p:cNvSpPr/>
          <p:nvPr/>
        </p:nvSpPr>
        <p:spPr>
          <a:xfrm>
            <a:off x="731520" y="187452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9" name="Shape 5"/>
          <p:cNvSpPr/>
          <p:nvPr/>
        </p:nvSpPr>
        <p:spPr>
          <a:xfrm>
            <a:off x="640080" y="2377440"/>
            <a:ext cx="2606040" cy="2743200"/>
          </a:xfrm>
          <a:prstGeom prst="roundRect">
            <a:avLst>
              <a:gd name="adj" fmla="val 3509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10" name="Text 6"/>
          <p:cNvSpPr/>
          <p:nvPr/>
        </p:nvSpPr>
        <p:spPr>
          <a:xfrm>
            <a:off x="868680" y="2560320"/>
            <a:ext cx="214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868680" y="2944368"/>
            <a:ext cx="2148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Validated &amp; prototyped</a:t>
            </a:r>
            <a:endParaRPr lang="en-US" sz="1550" dirty="0"/>
          </a:p>
        </p:txBody>
      </p:sp>
      <p:sp>
        <p:nvSpPr>
          <p:cNvPr id="12" name="Text 8"/>
          <p:cNvSpPr/>
          <p:nvPr/>
        </p:nvSpPr>
        <p:spPr>
          <a:xfrm>
            <a:off x="868680" y="3703320"/>
            <a:ext cx="2148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researched, interactive MVP built (web + Android-ready), brand &amp; content plan in place.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3611880" y="1874520"/>
            <a:ext cx="402336" cy="402336"/>
          </a:xfrm>
          <a:prstGeom prst="ellipse">
            <a:avLst/>
          </a:prstGeom>
          <a:solidFill>
            <a:srgbClr val="7B2F9E"/>
          </a:solidFill>
          <a:ln/>
        </p:spPr>
      </p:sp>
      <p:sp>
        <p:nvSpPr>
          <p:cNvPr id="14" name="Text 10"/>
          <p:cNvSpPr/>
          <p:nvPr/>
        </p:nvSpPr>
        <p:spPr>
          <a:xfrm>
            <a:off x="3611880" y="187452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5" name="Shape 11"/>
          <p:cNvSpPr/>
          <p:nvPr/>
        </p:nvSpPr>
        <p:spPr>
          <a:xfrm>
            <a:off x="3520440" y="2377440"/>
            <a:ext cx="2606040" cy="2743200"/>
          </a:xfrm>
          <a:prstGeom prst="roundRect">
            <a:avLst>
              <a:gd name="adj" fmla="val 3509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16" name="Text 12"/>
          <p:cNvSpPr/>
          <p:nvPr/>
        </p:nvSpPr>
        <p:spPr>
          <a:xfrm>
            <a:off x="3749040" y="2560320"/>
            <a:ext cx="214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+12 MONTHS</a:t>
            </a:r>
            <a:endParaRPr lang="en-US" sz="1300" dirty="0"/>
          </a:p>
        </p:txBody>
      </p:sp>
      <p:sp>
        <p:nvSpPr>
          <p:cNvPr id="17" name="Text 13"/>
          <p:cNvSpPr/>
          <p:nvPr/>
        </p:nvSpPr>
        <p:spPr>
          <a:xfrm>
            <a:off x="3749040" y="2944368"/>
            <a:ext cx="2148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Launch &amp; first revenue</a:t>
            </a:r>
            <a:endParaRPr lang="en-US" sz="1550" dirty="0"/>
          </a:p>
        </p:txBody>
      </p:sp>
      <p:sp>
        <p:nvSpPr>
          <p:cNvPr id="18" name="Text 14"/>
          <p:cNvSpPr/>
          <p:nvPr/>
        </p:nvSpPr>
        <p:spPr>
          <a:xfrm>
            <a:off x="3749040" y="3703320"/>
            <a:ext cx="2148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 NDA / AFCAT + SSB suite, onboard ex-officers, cross 50K users and go live with Premium.</a:t>
            </a:r>
            <a:endParaRPr lang="en-US" sz="1200" dirty="0"/>
          </a:p>
        </p:txBody>
      </p:sp>
      <p:sp>
        <p:nvSpPr>
          <p:cNvPr id="19" name="Shape 15"/>
          <p:cNvSpPr/>
          <p:nvPr/>
        </p:nvSpPr>
        <p:spPr>
          <a:xfrm>
            <a:off x="6492240" y="1874520"/>
            <a:ext cx="402336" cy="402336"/>
          </a:xfrm>
          <a:prstGeom prst="ellipse">
            <a:avLst/>
          </a:prstGeom>
          <a:solidFill>
            <a:srgbClr val="7B2F9E"/>
          </a:solidFill>
          <a:ln/>
        </p:spPr>
      </p:sp>
      <p:sp>
        <p:nvSpPr>
          <p:cNvPr id="20" name="Text 16"/>
          <p:cNvSpPr/>
          <p:nvPr/>
        </p:nvSpPr>
        <p:spPr>
          <a:xfrm>
            <a:off x="6492240" y="187452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1" name="Shape 17"/>
          <p:cNvSpPr/>
          <p:nvPr/>
        </p:nvSpPr>
        <p:spPr>
          <a:xfrm>
            <a:off x="6400800" y="2377440"/>
            <a:ext cx="2606040" cy="2743200"/>
          </a:xfrm>
          <a:prstGeom prst="roundRect">
            <a:avLst>
              <a:gd name="adj" fmla="val 3509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22" name="Text 18"/>
          <p:cNvSpPr/>
          <p:nvPr/>
        </p:nvSpPr>
        <p:spPr>
          <a:xfrm>
            <a:off x="6629400" y="2560320"/>
            <a:ext cx="214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 YEARS</a:t>
            </a:r>
            <a:endParaRPr lang="en-US" sz="1300" dirty="0"/>
          </a:p>
        </p:txBody>
      </p:sp>
      <p:sp>
        <p:nvSpPr>
          <p:cNvPr id="23" name="Text 19"/>
          <p:cNvSpPr/>
          <p:nvPr/>
        </p:nvSpPr>
        <p:spPr>
          <a:xfrm>
            <a:off x="6629400" y="2944368"/>
            <a:ext cx="2148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Scale the funnel</a:t>
            </a:r>
            <a:endParaRPr lang="en-US" sz="1550" dirty="0"/>
          </a:p>
        </p:txBody>
      </p:sp>
      <p:sp>
        <p:nvSpPr>
          <p:cNvPr id="24" name="Text 20"/>
          <p:cNvSpPr/>
          <p:nvPr/>
        </p:nvSpPr>
        <p:spPr>
          <a:xfrm>
            <a:off x="6629400" y="3703320"/>
            <a:ext cx="2148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CDS, Navy &amp; TGC, grow the mentor marketplace, reach ~3L users and a healthy paid base.</a:t>
            </a:r>
            <a:endParaRPr lang="en-US" sz="1200" dirty="0"/>
          </a:p>
        </p:txBody>
      </p:sp>
      <p:sp>
        <p:nvSpPr>
          <p:cNvPr id="25" name="Shape 21"/>
          <p:cNvSpPr/>
          <p:nvPr/>
        </p:nvSpPr>
        <p:spPr>
          <a:xfrm>
            <a:off x="9372600" y="1874520"/>
            <a:ext cx="402336" cy="402336"/>
          </a:xfrm>
          <a:prstGeom prst="ellipse">
            <a:avLst/>
          </a:prstGeom>
          <a:solidFill>
            <a:srgbClr val="7B2F9E"/>
          </a:solidFill>
          <a:ln/>
        </p:spPr>
      </p:sp>
      <p:sp>
        <p:nvSpPr>
          <p:cNvPr id="26" name="Text 22"/>
          <p:cNvSpPr/>
          <p:nvPr/>
        </p:nvSpPr>
        <p:spPr>
          <a:xfrm>
            <a:off x="9372600" y="187452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7" name="Shape 23"/>
          <p:cNvSpPr/>
          <p:nvPr/>
        </p:nvSpPr>
        <p:spPr>
          <a:xfrm>
            <a:off x="9281160" y="2377440"/>
            <a:ext cx="2606040" cy="2743200"/>
          </a:xfrm>
          <a:prstGeom prst="roundRect">
            <a:avLst>
              <a:gd name="adj" fmla="val 3509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28" name="Text 24"/>
          <p:cNvSpPr/>
          <p:nvPr/>
        </p:nvSpPr>
        <p:spPr>
          <a:xfrm>
            <a:off x="9509760" y="2560320"/>
            <a:ext cx="214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 YEARS</a:t>
            </a:r>
            <a:endParaRPr lang="en-US" sz="1300" dirty="0"/>
          </a:p>
        </p:txBody>
      </p:sp>
      <p:sp>
        <p:nvSpPr>
          <p:cNvPr id="29" name="Text 25"/>
          <p:cNvSpPr/>
          <p:nvPr/>
        </p:nvSpPr>
        <p:spPr>
          <a:xfrm>
            <a:off x="9509760" y="2944368"/>
            <a:ext cx="2148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Category leader</a:t>
            </a:r>
            <a:endParaRPr lang="en-US" sz="1550" dirty="0"/>
          </a:p>
        </p:txBody>
      </p:sp>
      <p:sp>
        <p:nvSpPr>
          <p:cNvPr id="30" name="Text 26"/>
          <p:cNvSpPr/>
          <p:nvPr/>
        </p:nvSpPr>
        <p:spPr>
          <a:xfrm>
            <a:off x="9509760" y="3703320"/>
            <a:ext cx="2148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to SSC / State exams, pan-India vernacular, and an alumni + recruitment network.</a:t>
            </a:r>
            <a:endParaRPr lang="en-US" sz="1200" dirty="0"/>
          </a:p>
        </p:txBody>
      </p:sp>
      <p:sp>
        <p:nvSpPr>
          <p:cNvPr id="31" name="Text 27"/>
          <p:cNvSpPr/>
          <p:nvPr/>
        </p:nvSpPr>
        <p:spPr>
          <a:xfrm>
            <a:off x="548640" y="5303520"/>
            <a:ext cx="110916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E6E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Milestones are stated relative to today — idea → launch → scale → category leadership.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ADITYA\Desktop\viet\pitch_deck\assets\m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10896"/>
            <a:ext cx="292608" cy="29260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32688" y="301752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B2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VANDE BHARATAM</a:t>
            </a:r>
            <a:endParaRPr lang="en-US" sz="1100" dirty="0"/>
          </a:p>
        </p:txBody>
      </p:sp>
      <p:pic>
        <p:nvPicPr>
          <p:cNvPr id="4" name="Image 1" descr="C:\Users\ADITYA\Desktop\viet\pitch_deck\assets\mark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841248"/>
            <a:ext cx="310896" cy="31089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005840" y="749808"/>
            <a:ext cx="106344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Risks &amp; Mitigation</a:t>
            </a:r>
            <a:endParaRPr lang="en-US" sz="3000" dirty="0"/>
          </a:p>
        </p:txBody>
      </p:sp>
      <p:sp>
        <p:nvSpPr>
          <p:cNvPr id="6" name="Text 2"/>
          <p:cNvSpPr/>
          <p:nvPr/>
        </p:nvSpPr>
        <p:spPr>
          <a:xfrm>
            <a:off x="640080" y="1353312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</a:t>
            </a:r>
            <a:endParaRPr lang="en-US" sz="1200" dirty="0"/>
          </a:p>
        </p:txBody>
      </p:sp>
      <p:sp>
        <p:nvSpPr>
          <p:cNvPr id="7" name="Text 3"/>
          <p:cNvSpPr/>
          <p:nvPr/>
        </p:nvSpPr>
        <p:spPr>
          <a:xfrm>
            <a:off x="5257800" y="1353312"/>
            <a:ext cx="64739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E9E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WE'LL TACKLE IT</a:t>
            </a:r>
            <a:endParaRPr lang="en-US" sz="1200" dirty="0"/>
          </a:p>
        </p:txBody>
      </p:sp>
      <p:sp>
        <p:nvSpPr>
          <p:cNvPr id="8" name="Shape 4"/>
          <p:cNvSpPr/>
          <p:nvPr/>
        </p:nvSpPr>
        <p:spPr>
          <a:xfrm>
            <a:off x="548640" y="1737360"/>
            <a:ext cx="4297680" cy="1371600"/>
          </a:xfrm>
          <a:prstGeom prst="roundRect">
            <a:avLst>
              <a:gd name="adj" fmla="val 6667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9" name="Shape 5"/>
          <p:cNvSpPr/>
          <p:nvPr/>
        </p:nvSpPr>
        <p:spPr>
          <a:xfrm>
            <a:off x="822960" y="2231136"/>
            <a:ext cx="384048" cy="384048"/>
          </a:xfrm>
          <a:prstGeom prst="ellipse">
            <a:avLst/>
          </a:prstGeom>
          <a:solidFill>
            <a:srgbClr val="7B2F9E"/>
          </a:solidFill>
          <a:ln/>
        </p:spPr>
      </p:sp>
      <p:sp>
        <p:nvSpPr>
          <p:cNvPr id="10" name="Text 6"/>
          <p:cNvSpPr/>
          <p:nvPr/>
        </p:nvSpPr>
        <p:spPr>
          <a:xfrm>
            <a:off x="822960" y="22311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11" name="Text 7"/>
          <p:cNvSpPr/>
          <p:nvPr/>
        </p:nvSpPr>
        <p:spPr>
          <a:xfrm>
            <a:off x="1463040" y="1847088"/>
            <a:ext cx="3200400" cy="1152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Content &amp; faculty cost</a:t>
            </a:r>
            <a:endParaRPr lang="en-US" sz="1500" dirty="0"/>
          </a:p>
        </p:txBody>
      </p:sp>
      <p:sp>
        <p:nvSpPr>
          <p:cNvPr id="12" name="Shape 8"/>
          <p:cNvSpPr/>
          <p:nvPr/>
        </p:nvSpPr>
        <p:spPr>
          <a:xfrm>
            <a:off x="5166360" y="1737360"/>
            <a:ext cx="6473952" cy="1371600"/>
          </a:xfrm>
          <a:prstGeom prst="roundRect">
            <a:avLst>
              <a:gd name="adj" fmla="val 6667"/>
            </a:avLst>
          </a:prstGeom>
          <a:solidFill>
            <a:srgbClr val="EAF6EF"/>
          </a:solidFill>
          <a:ln w="12700">
            <a:solidFill>
              <a:srgbClr val="CDE9DA"/>
            </a:solidFill>
            <a:prstDash val="solid"/>
          </a:ln>
        </p:spPr>
      </p:sp>
      <p:sp>
        <p:nvSpPr>
          <p:cNvPr id="13" name="Text 9"/>
          <p:cNvSpPr/>
          <p:nvPr/>
        </p:nvSpPr>
        <p:spPr>
          <a:xfrm>
            <a:off x="5440680" y="1847088"/>
            <a:ext cx="5925312" cy="1152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E5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License + originate content, lean on the ex-officer network, and use AI-assisted authoring to keep costs low.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548640" y="3310128"/>
            <a:ext cx="4297680" cy="1371600"/>
          </a:xfrm>
          <a:prstGeom prst="roundRect">
            <a:avLst>
              <a:gd name="adj" fmla="val 6667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22960" y="3803904"/>
            <a:ext cx="384048" cy="384048"/>
          </a:xfrm>
          <a:prstGeom prst="ellipse">
            <a:avLst/>
          </a:prstGeom>
          <a:solidFill>
            <a:srgbClr val="7B2F9E"/>
          </a:solidFill>
          <a:ln/>
        </p:spPr>
      </p:sp>
      <p:sp>
        <p:nvSpPr>
          <p:cNvPr id="16" name="Text 12"/>
          <p:cNvSpPr/>
          <p:nvPr/>
        </p:nvSpPr>
        <p:spPr>
          <a:xfrm>
            <a:off x="822960" y="38039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7" name="Text 13"/>
          <p:cNvSpPr/>
          <p:nvPr/>
        </p:nvSpPr>
        <p:spPr>
          <a:xfrm>
            <a:off x="1463040" y="3419856"/>
            <a:ext cx="3200400" cy="1152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 evaluation credibility</a:t>
            </a:r>
            <a:endParaRPr lang="en-US" sz="1500" dirty="0"/>
          </a:p>
        </p:txBody>
      </p:sp>
      <p:sp>
        <p:nvSpPr>
          <p:cNvPr id="18" name="Shape 14"/>
          <p:cNvSpPr/>
          <p:nvPr/>
        </p:nvSpPr>
        <p:spPr>
          <a:xfrm>
            <a:off x="5166360" y="3310128"/>
            <a:ext cx="6473952" cy="1371600"/>
          </a:xfrm>
          <a:prstGeom prst="roundRect">
            <a:avLst>
              <a:gd name="adj" fmla="val 6667"/>
            </a:avLst>
          </a:prstGeom>
          <a:solidFill>
            <a:srgbClr val="EAF6EF"/>
          </a:solidFill>
          <a:ln w="12700">
            <a:solidFill>
              <a:srgbClr val="CDE9DA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5440680" y="3419856"/>
            <a:ext cx="5925312" cy="1152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E5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Human-in-the-loop: ex-SSB assessors validate rubrics and review flagged answers, so scores stay trustworthy.</a:t>
            </a:r>
            <a:endParaRPr lang="en-US" sz="1250" dirty="0"/>
          </a:p>
        </p:txBody>
      </p:sp>
      <p:sp>
        <p:nvSpPr>
          <p:cNvPr id="20" name="Shape 16"/>
          <p:cNvSpPr/>
          <p:nvPr/>
        </p:nvSpPr>
        <p:spPr>
          <a:xfrm>
            <a:off x="548640" y="4882896"/>
            <a:ext cx="4297680" cy="1371600"/>
          </a:xfrm>
          <a:prstGeom prst="roundRect">
            <a:avLst>
              <a:gd name="adj" fmla="val 6667"/>
            </a:avLst>
          </a:prstGeom>
          <a:solidFill>
            <a:srgbClr val="F3F2F8"/>
          </a:solidFill>
          <a:ln w="12700">
            <a:solidFill>
              <a:srgbClr val="E4E1F0"/>
            </a:solidFill>
            <a:prstDash val="solid"/>
          </a:ln>
          <a:effectLst>
            <a:outerShdw sx="100000" sy="100000" kx="0" ky="0" algn="bl" rotWithShape="0" blurRad="76200" dist="25400" dir="5400000">
              <a:srgbClr val="B9B7C9">
                <a:alpha val="28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822960" y="5376672"/>
            <a:ext cx="384048" cy="384048"/>
          </a:xfrm>
          <a:prstGeom prst="ellipse">
            <a:avLst/>
          </a:prstGeom>
          <a:solidFill>
            <a:srgbClr val="7B2F9E"/>
          </a:solidFill>
          <a:ln/>
        </p:spPr>
      </p:sp>
      <p:sp>
        <p:nvSpPr>
          <p:cNvPr id="22" name="Text 18"/>
          <p:cNvSpPr/>
          <p:nvPr/>
        </p:nvSpPr>
        <p:spPr>
          <a:xfrm>
            <a:off x="822960" y="537667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23" name="Text 19"/>
          <p:cNvSpPr/>
          <p:nvPr/>
        </p:nvSpPr>
        <p:spPr>
          <a:xfrm>
            <a:off x="1463040" y="4992624"/>
            <a:ext cx="3200400" cy="1152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323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Well-funded incumbents (SSBCrack, PW)</a:t>
            </a:r>
            <a:endParaRPr lang="en-US" sz="1500" dirty="0"/>
          </a:p>
        </p:txBody>
      </p:sp>
      <p:sp>
        <p:nvSpPr>
          <p:cNvPr id="24" name="Shape 20"/>
          <p:cNvSpPr/>
          <p:nvPr/>
        </p:nvSpPr>
        <p:spPr>
          <a:xfrm>
            <a:off x="5166360" y="4882896"/>
            <a:ext cx="6473952" cy="1371600"/>
          </a:xfrm>
          <a:prstGeom prst="roundRect">
            <a:avLst>
              <a:gd name="adj" fmla="val 6667"/>
            </a:avLst>
          </a:prstGeom>
          <a:solidFill>
            <a:srgbClr val="EAF6EF"/>
          </a:solidFill>
          <a:ln w="12700">
            <a:solidFill>
              <a:srgbClr val="CDE9DA"/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5440680" y="4992624"/>
            <a:ext cx="5925312" cy="1152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E5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Differentiate on verified officer review, the full end-to-end funnel, and tier-2/3 vernacular reach.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2026-07-15T14:48:09Z</dcterms:created>
  <dcterms:modified xsi:type="dcterms:W3CDTF">2026-07-15T14:48:09Z</dcterms:modified>
</cp:coreProperties>
</file>